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3"/>
  </p:notesMasterIdLst>
  <p:handoutMasterIdLst>
    <p:handoutMasterId r:id="rId54"/>
  </p:handoutMasterIdLst>
  <p:sldIdLst>
    <p:sldId id="282" r:id="rId2"/>
    <p:sldId id="292" r:id="rId3"/>
    <p:sldId id="346" r:id="rId4"/>
    <p:sldId id="298" r:id="rId5"/>
    <p:sldId id="283" r:id="rId6"/>
    <p:sldId id="295" r:id="rId7"/>
    <p:sldId id="299" r:id="rId8"/>
    <p:sldId id="300" r:id="rId9"/>
    <p:sldId id="291" r:id="rId10"/>
    <p:sldId id="305" r:id="rId11"/>
    <p:sldId id="301" r:id="rId12"/>
    <p:sldId id="304" r:id="rId13"/>
    <p:sldId id="306" r:id="rId14"/>
    <p:sldId id="307" r:id="rId15"/>
    <p:sldId id="308" r:id="rId16"/>
    <p:sldId id="310" r:id="rId17"/>
    <p:sldId id="311" r:id="rId18"/>
    <p:sldId id="345" r:id="rId19"/>
    <p:sldId id="297" r:id="rId20"/>
    <p:sldId id="312" r:id="rId21"/>
    <p:sldId id="313" r:id="rId22"/>
    <p:sldId id="314" r:id="rId23"/>
    <p:sldId id="315" r:id="rId24"/>
    <p:sldId id="316" r:id="rId25"/>
    <p:sldId id="317" r:id="rId26"/>
    <p:sldId id="318" r:id="rId27"/>
    <p:sldId id="319" r:id="rId28"/>
    <p:sldId id="320" r:id="rId29"/>
    <p:sldId id="322" r:id="rId30"/>
    <p:sldId id="323" r:id="rId31"/>
    <p:sldId id="324" r:id="rId32"/>
    <p:sldId id="325" r:id="rId33"/>
    <p:sldId id="326" r:id="rId34"/>
    <p:sldId id="327" r:id="rId35"/>
    <p:sldId id="329" r:id="rId36"/>
    <p:sldId id="330" r:id="rId37"/>
    <p:sldId id="332" r:id="rId38"/>
    <p:sldId id="333" r:id="rId39"/>
    <p:sldId id="334" r:id="rId40"/>
    <p:sldId id="335" r:id="rId41"/>
    <p:sldId id="347" r:id="rId42"/>
    <p:sldId id="337" r:id="rId43"/>
    <p:sldId id="338" r:id="rId44"/>
    <p:sldId id="339" r:id="rId45"/>
    <p:sldId id="340" r:id="rId46"/>
    <p:sldId id="341" r:id="rId47"/>
    <p:sldId id="342" r:id="rId48"/>
    <p:sldId id="343" r:id="rId49"/>
    <p:sldId id="348" r:id="rId50"/>
    <p:sldId id="349" r:id="rId51"/>
    <p:sldId id="29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263" autoAdjust="0"/>
  </p:normalViewPr>
  <p:slideViewPr>
    <p:cSldViewPr snapToGrid="0">
      <p:cViewPr varScale="1">
        <p:scale>
          <a:sx n="53" d="100"/>
          <a:sy n="53" d="100"/>
        </p:scale>
        <p:origin x="24" y="3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95BDE-A4F2-4148-8801-D193EB5383C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7AA777C-0F22-4A9C-B8F3-E3CE44701CB7}">
      <dgm:prSet phldrT="[Text]"/>
      <dgm:spPr>
        <a:ln>
          <a:solidFill>
            <a:schemeClr val="tx2"/>
          </a:solidFill>
        </a:ln>
      </dgm:spPr>
      <dgm:t>
        <a:bodyPr/>
        <a:lstStyle/>
        <a:p>
          <a:r>
            <a:rPr lang="en-IN" dirty="0">
              <a:latin typeface="+mj-lt"/>
            </a:rPr>
            <a:t>To test if cancellation is a significant factor for determining the </a:t>
          </a:r>
          <a:r>
            <a:rPr lang="en-IN" b="0" dirty="0">
              <a:latin typeface="+mj-lt"/>
            </a:rPr>
            <a:t>categorization of the class </a:t>
          </a:r>
          <a:r>
            <a:rPr lang="en-IN" dirty="0">
              <a:latin typeface="+mj-lt"/>
            </a:rPr>
            <a:t>with a </a:t>
          </a:r>
          <a:r>
            <a:rPr lang="en-IN" b="1" u="sng" dirty="0">
              <a:latin typeface="+mj-lt"/>
            </a:rPr>
            <a:t>99%</a:t>
          </a:r>
          <a:r>
            <a:rPr lang="en-IN" dirty="0">
              <a:latin typeface="+mj-lt"/>
            </a:rPr>
            <a:t> confidence interval. </a:t>
          </a:r>
          <a:endParaRPr lang="en-US" dirty="0"/>
        </a:p>
      </dgm:t>
    </dgm:pt>
    <dgm:pt modelId="{785AB3C6-8546-416A-A4D0-08A516147B72}" type="parTrans" cxnId="{D8AEEF18-B8B4-4425-9629-24DAFBA34F79}">
      <dgm:prSet/>
      <dgm:spPr/>
      <dgm:t>
        <a:bodyPr/>
        <a:lstStyle/>
        <a:p>
          <a:endParaRPr lang="en-US"/>
        </a:p>
      </dgm:t>
    </dgm:pt>
    <dgm:pt modelId="{8AA7D8E2-1718-413B-81A0-BDCA55119566}" type="sibTrans" cxnId="{D8AEEF18-B8B4-4425-9629-24DAFBA34F79}">
      <dgm:prSet/>
      <dgm:spPr/>
      <dgm:t>
        <a:bodyPr/>
        <a:lstStyle/>
        <a:p>
          <a:endParaRPr lang="en-US"/>
        </a:p>
      </dgm:t>
    </dgm:pt>
    <dgm:pt modelId="{AE853823-51D1-4452-9491-C3459CAC6673}">
      <dgm:prSet phldrT="[Text]"/>
      <dgm:spPr>
        <a:solidFill>
          <a:schemeClr val="tx2"/>
        </a:solidFill>
        <a:ln>
          <a:solidFill>
            <a:schemeClr val="tx2"/>
          </a:solidFill>
        </a:ln>
      </dgm:spPr>
      <dgm:t>
        <a:bodyPr/>
        <a:lstStyle/>
        <a:p>
          <a:r>
            <a:rPr lang="en-US" b="1" u="sng" dirty="0"/>
            <a:t>Test</a:t>
          </a:r>
        </a:p>
      </dgm:t>
    </dgm:pt>
    <dgm:pt modelId="{5E67AC9C-4357-42E8-A701-C856D36E2625}" type="parTrans" cxnId="{318B655A-62A6-40E5-9115-FBF0BBD8F6DB}">
      <dgm:prSet/>
      <dgm:spPr/>
      <dgm:t>
        <a:bodyPr/>
        <a:lstStyle/>
        <a:p>
          <a:endParaRPr lang="en-US"/>
        </a:p>
      </dgm:t>
    </dgm:pt>
    <dgm:pt modelId="{863987F0-61F1-400D-A7E6-124A39B1990C}" type="sibTrans" cxnId="{318B655A-62A6-40E5-9115-FBF0BBD8F6DB}">
      <dgm:prSet/>
      <dgm:spPr/>
      <dgm:t>
        <a:bodyPr/>
        <a:lstStyle/>
        <a:p>
          <a:endParaRPr lang="en-US"/>
        </a:p>
      </dgm:t>
    </dgm:pt>
    <dgm:pt modelId="{BEF46595-2247-4985-BE3B-96F7508A18DB}">
      <dgm:prSet phldrT="[Text]"/>
      <dgm:spPr>
        <a:ln>
          <a:solidFill>
            <a:schemeClr val="tx2"/>
          </a:solidFill>
        </a:ln>
      </dgm:spPr>
      <dgm:t>
        <a:bodyPr/>
        <a:lstStyle/>
        <a:p>
          <a:r>
            <a:rPr lang="en-IN" dirty="0">
              <a:latin typeface="+mj-lt"/>
            </a:rPr>
            <a:t>Cancellation is not significant factor in determining the categorization of the class.</a:t>
          </a:r>
          <a:endParaRPr lang="en-US" dirty="0"/>
        </a:p>
      </dgm:t>
    </dgm:pt>
    <dgm:pt modelId="{A1E2E479-AB74-4A2A-AFB0-5DF70E857686}" type="parTrans" cxnId="{0872A48B-9D9C-480A-89E4-2A1EE0980901}">
      <dgm:prSet/>
      <dgm:spPr/>
      <dgm:t>
        <a:bodyPr/>
        <a:lstStyle/>
        <a:p>
          <a:endParaRPr lang="en-US"/>
        </a:p>
      </dgm:t>
    </dgm:pt>
    <dgm:pt modelId="{C406B742-5BF9-4593-8D97-213F98B2222B}" type="sibTrans" cxnId="{0872A48B-9D9C-480A-89E4-2A1EE0980901}">
      <dgm:prSet/>
      <dgm:spPr/>
      <dgm:t>
        <a:bodyPr/>
        <a:lstStyle/>
        <a:p>
          <a:endParaRPr lang="en-US"/>
        </a:p>
      </dgm:t>
    </dgm:pt>
    <dgm:pt modelId="{DF4C28D2-2D21-4EF5-8AF5-1CE5C3E07A5D}">
      <dgm:prSet phldrT="[Text]"/>
      <dgm:spPr>
        <a:solidFill>
          <a:schemeClr val="tx2"/>
        </a:solidFill>
        <a:ln>
          <a:solidFill>
            <a:schemeClr val="tx2"/>
          </a:solidFill>
        </a:ln>
      </dgm:spPr>
      <dgm:t>
        <a:bodyPr/>
        <a:lstStyle/>
        <a:p>
          <a:r>
            <a:rPr lang="en-IN" b="1" u="sng" dirty="0" err="1">
              <a:latin typeface="+mj-lt"/>
            </a:rPr>
            <a:t>Ho</a:t>
          </a:r>
          <a:r>
            <a:rPr lang="en-IN" b="1" u="sng" dirty="0">
              <a:latin typeface="+mj-lt"/>
            </a:rPr>
            <a:t> </a:t>
          </a:r>
          <a:endParaRPr lang="en-US" b="1" dirty="0"/>
        </a:p>
      </dgm:t>
    </dgm:pt>
    <dgm:pt modelId="{94DDB5F4-8159-408F-933D-AB363F7B01CB}" type="parTrans" cxnId="{0C4AC989-2000-4ADA-B5AE-E7A434436A55}">
      <dgm:prSet/>
      <dgm:spPr/>
      <dgm:t>
        <a:bodyPr/>
        <a:lstStyle/>
        <a:p>
          <a:endParaRPr lang="en-US"/>
        </a:p>
      </dgm:t>
    </dgm:pt>
    <dgm:pt modelId="{572678AF-6FC3-438B-808E-D2434D55988E}" type="sibTrans" cxnId="{0C4AC989-2000-4ADA-B5AE-E7A434436A55}">
      <dgm:prSet/>
      <dgm:spPr/>
      <dgm:t>
        <a:bodyPr/>
        <a:lstStyle/>
        <a:p>
          <a:endParaRPr lang="en-US"/>
        </a:p>
      </dgm:t>
    </dgm:pt>
    <dgm:pt modelId="{138C825A-F939-4EA0-AEE3-2B1576F5CE17}">
      <dgm:prSet phldrT="[Text]"/>
      <dgm:spPr>
        <a:solidFill>
          <a:schemeClr val="tx2"/>
        </a:solidFill>
        <a:ln>
          <a:solidFill>
            <a:schemeClr val="tx2"/>
          </a:solidFill>
        </a:ln>
      </dgm:spPr>
      <dgm:t>
        <a:bodyPr/>
        <a:lstStyle/>
        <a:p>
          <a:r>
            <a:rPr lang="en-IN" b="1" u="sng" dirty="0">
              <a:latin typeface="+mj-lt"/>
            </a:rPr>
            <a:t>Ha</a:t>
          </a:r>
          <a:endParaRPr lang="en-US" dirty="0"/>
        </a:p>
      </dgm:t>
    </dgm:pt>
    <dgm:pt modelId="{CAF8D1C5-2371-4A54-B8AC-7EA6CAC5AC34}" type="parTrans" cxnId="{0EC80166-2A30-43CA-A324-B22A585B5446}">
      <dgm:prSet/>
      <dgm:spPr/>
      <dgm:t>
        <a:bodyPr/>
        <a:lstStyle/>
        <a:p>
          <a:endParaRPr lang="en-US"/>
        </a:p>
      </dgm:t>
    </dgm:pt>
    <dgm:pt modelId="{5B85778D-89BF-434D-81F4-45031060FE63}" type="sibTrans" cxnId="{0EC80166-2A30-43CA-A324-B22A585B5446}">
      <dgm:prSet/>
      <dgm:spPr/>
      <dgm:t>
        <a:bodyPr/>
        <a:lstStyle/>
        <a:p>
          <a:endParaRPr lang="en-US"/>
        </a:p>
      </dgm:t>
    </dgm:pt>
    <dgm:pt modelId="{7BD5BDE7-29A2-40A1-A8A5-0BE2E91BB6F4}">
      <dgm:prSet phldrT="[Text]"/>
      <dgm:spPr>
        <a:ln>
          <a:solidFill>
            <a:schemeClr val="tx2"/>
          </a:solidFill>
        </a:ln>
      </dgm:spPr>
      <dgm:t>
        <a:bodyPr/>
        <a:lstStyle/>
        <a:p>
          <a:r>
            <a:rPr lang="en-IN" dirty="0">
              <a:latin typeface="+mj-lt"/>
            </a:rPr>
            <a:t>Cancellation is a significant factor in determining the categorization of the class. </a:t>
          </a:r>
          <a:endParaRPr lang="en-US" dirty="0"/>
        </a:p>
      </dgm:t>
    </dgm:pt>
    <dgm:pt modelId="{251BE440-92D1-4943-88C7-1AED1362E9CB}" type="parTrans" cxnId="{2C7CA0B4-FBCB-4B91-85A7-62FC4F4F254A}">
      <dgm:prSet/>
      <dgm:spPr/>
      <dgm:t>
        <a:bodyPr/>
        <a:lstStyle/>
        <a:p>
          <a:endParaRPr lang="en-US"/>
        </a:p>
      </dgm:t>
    </dgm:pt>
    <dgm:pt modelId="{BB023AB3-56B2-4E1B-A2C4-E6864F661454}" type="sibTrans" cxnId="{2C7CA0B4-FBCB-4B91-85A7-62FC4F4F254A}">
      <dgm:prSet/>
      <dgm:spPr/>
      <dgm:t>
        <a:bodyPr/>
        <a:lstStyle/>
        <a:p>
          <a:endParaRPr lang="en-US"/>
        </a:p>
      </dgm:t>
    </dgm:pt>
    <dgm:pt modelId="{B3C31FAF-7D5C-4512-9C96-010FCC6FAB50}">
      <dgm:prSet phldrT="[Text]"/>
      <dgm:spPr>
        <a:ln>
          <a:solidFill>
            <a:schemeClr val="tx2"/>
          </a:solidFill>
        </a:ln>
      </dgm:spPr>
      <dgm:t>
        <a:bodyPr/>
        <a:lstStyle/>
        <a:p>
          <a:r>
            <a:rPr lang="en-IN" dirty="0">
              <a:latin typeface="+mj-lt"/>
            </a:rPr>
            <a:t>Alpha = </a:t>
          </a:r>
          <a:r>
            <a:rPr lang="en-IN" b="1" u="sng" dirty="0"/>
            <a:t>0.01 (1-0.99) </a:t>
          </a:r>
          <a:r>
            <a:rPr lang="en-IN" dirty="0">
              <a:latin typeface="+mj-lt"/>
            </a:rPr>
            <a:t>; P value from regression: </a:t>
          </a:r>
          <a:r>
            <a:rPr lang="en-IN" b="1" dirty="0"/>
            <a:t>&lt;0.0001 </a:t>
          </a:r>
          <a:r>
            <a:rPr lang="en-IN" dirty="0">
              <a:latin typeface="+mj-lt"/>
            </a:rPr>
            <a:t>(flex, strict, moderate)</a:t>
          </a:r>
          <a:endParaRPr lang="en-US" dirty="0"/>
        </a:p>
      </dgm:t>
    </dgm:pt>
    <dgm:pt modelId="{4B997097-BE41-40AE-B319-8606F8446D19}" type="parTrans" cxnId="{6A43817A-0CF6-488D-8CAB-1A93C11B0D3C}">
      <dgm:prSet/>
      <dgm:spPr/>
      <dgm:t>
        <a:bodyPr/>
        <a:lstStyle/>
        <a:p>
          <a:endParaRPr lang="en-US"/>
        </a:p>
      </dgm:t>
    </dgm:pt>
    <dgm:pt modelId="{D503F12A-D77C-4F95-8647-6B20F84031F9}" type="sibTrans" cxnId="{6A43817A-0CF6-488D-8CAB-1A93C11B0D3C}">
      <dgm:prSet/>
      <dgm:spPr/>
      <dgm:t>
        <a:bodyPr/>
        <a:lstStyle/>
        <a:p>
          <a:endParaRPr lang="en-US"/>
        </a:p>
      </dgm:t>
    </dgm:pt>
    <dgm:pt modelId="{E37E92EB-1FEF-41B7-94DC-452C1B7F1FC7}">
      <dgm:prSet phldrT="[Text]"/>
      <dgm:spPr>
        <a:solidFill>
          <a:schemeClr val="tx2"/>
        </a:solidFill>
        <a:ln>
          <a:solidFill>
            <a:schemeClr val="tx2"/>
          </a:solidFill>
        </a:ln>
      </dgm:spPr>
      <dgm:t>
        <a:bodyPr/>
        <a:lstStyle/>
        <a:p>
          <a:r>
            <a:rPr lang="en-US" b="1" u="sng" dirty="0"/>
            <a:t>alpha</a:t>
          </a:r>
        </a:p>
      </dgm:t>
    </dgm:pt>
    <dgm:pt modelId="{E4F7F914-BB7B-493A-A785-9BC478299DF2}" type="parTrans" cxnId="{8C326FD8-5304-4B70-8317-C3711305C7C9}">
      <dgm:prSet/>
      <dgm:spPr/>
      <dgm:t>
        <a:bodyPr/>
        <a:lstStyle/>
        <a:p>
          <a:endParaRPr lang="en-US"/>
        </a:p>
      </dgm:t>
    </dgm:pt>
    <dgm:pt modelId="{E31B4ECA-34E9-4E85-98D9-C82D2C7A78F0}" type="sibTrans" cxnId="{8C326FD8-5304-4B70-8317-C3711305C7C9}">
      <dgm:prSet/>
      <dgm:spPr/>
      <dgm:t>
        <a:bodyPr/>
        <a:lstStyle/>
        <a:p>
          <a:endParaRPr lang="en-US"/>
        </a:p>
      </dgm:t>
    </dgm:pt>
    <dgm:pt modelId="{88137351-3BC7-4AAC-A7CC-72BAAA4651B0}">
      <dgm:prSet phldrT="[Text]"/>
      <dgm:spPr>
        <a:ln>
          <a:solidFill>
            <a:schemeClr val="tx2"/>
          </a:solidFill>
        </a:ln>
      </dgm:spPr>
      <dgm:t>
        <a:bodyPr/>
        <a:lstStyle/>
        <a:p>
          <a:r>
            <a:rPr lang="en-IN" dirty="0">
              <a:latin typeface="+mj-lt"/>
            </a:rPr>
            <a:t>Since p value is less than Alpha, reject Null Hypothesis at </a:t>
          </a:r>
          <a:r>
            <a:rPr lang="en-IN" b="1" dirty="0"/>
            <a:t>99%</a:t>
          </a:r>
          <a:r>
            <a:rPr lang="en-IN" dirty="0">
              <a:latin typeface="+mj-lt"/>
            </a:rPr>
            <a:t> confidence</a:t>
          </a:r>
          <a:endParaRPr lang="en-US" dirty="0"/>
        </a:p>
      </dgm:t>
    </dgm:pt>
    <dgm:pt modelId="{D4D3127F-F80F-4144-A3FA-45334059F269}" type="parTrans" cxnId="{FC56A790-179B-4261-B8D7-98A5B18E527F}">
      <dgm:prSet/>
      <dgm:spPr/>
      <dgm:t>
        <a:bodyPr/>
        <a:lstStyle/>
        <a:p>
          <a:endParaRPr lang="en-US"/>
        </a:p>
      </dgm:t>
    </dgm:pt>
    <dgm:pt modelId="{CA360BF9-45DC-47F7-B3A0-B4D77B161A92}" type="sibTrans" cxnId="{FC56A790-179B-4261-B8D7-98A5B18E527F}">
      <dgm:prSet/>
      <dgm:spPr/>
      <dgm:t>
        <a:bodyPr/>
        <a:lstStyle/>
        <a:p>
          <a:endParaRPr lang="en-US"/>
        </a:p>
      </dgm:t>
    </dgm:pt>
    <dgm:pt modelId="{5B4000E2-748E-494E-B8A1-3503E3C6285B}">
      <dgm:prSet phldrT="[Text]"/>
      <dgm:spPr>
        <a:solidFill>
          <a:schemeClr val="tx2"/>
        </a:solidFill>
        <a:ln>
          <a:solidFill>
            <a:schemeClr val="tx2"/>
          </a:solidFill>
        </a:ln>
      </dgm:spPr>
      <dgm:t>
        <a:bodyPr/>
        <a:lstStyle/>
        <a:p>
          <a:r>
            <a:rPr lang="en-US" b="1" u="sng" dirty="0"/>
            <a:t>p&lt;alpha</a:t>
          </a:r>
        </a:p>
      </dgm:t>
    </dgm:pt>
    <dgm:pt modelId="{4BAC3D07-E6C6-448F-A4E0-4E63F7B8891B}" type="parTrans" cxnId="{7E2A2BE5-B9C8-4C8E-B987-4AD6AEDCEF29}">
      <dgm:prSet/>
      <dgm:spPr/>
      <dgm:t>
        <a:bodyPr/>
        <a:lstStyle/>
        <a:p>
          <a:endParaRPr lang="en-US"/>
        </a:p>
      </dgm:t>
    </dgm:pt>
    <dgm:pt modelId="{9FBB148A-EEE3-4530-9236-B5EEB9F5A0A6}" type="sibTrans" cxnId="{7E2A2BE5-B9C8-4C8E-B987-4AD6AEDCEF29}">
      <dgm:prSet/>
      <dgm:spPr/>
      <dgm:t>
        <a:bodyPr/>
        <a:lstStyle/>
        <a:p>
          <a:endParaRPr lang="en-US"/>
        </a:p>
      </dgm:t>
    </dgm:pt>
    <dgm:pt modelId="{06A15FA7-FD7E-49E2-A244-553E94BC5FCF}">
      <dgm:prSet phldrT="[Text]"/>
      <dgm:spPr>
        <a:ln>
          <a:solidFill>
            <a:schemeClr val="tx2"/>
          </a:solidFill>
        </a:ln>
      </dgm:spPr>
      <dgm:t>
        <a:bodyPr/>
        <a:lstStyle/>
        <a:p>
          <a:r>
            <a:rPr lang="en-IN" dirty="0">
              <a:latin typeface="+mj-lt"/>
            </a:rPr>
            <a:t>Hence, we reject the null hypothesis and concluded that cancellation is an important factor in determining the categorization of the class. </a:t>
          </a:r>
          <a:endParaRPr lang="en-US" dirty="0"/>
        </a:p>
      </dgm:t>
    </dgm:pt>
    <dgm:pt modelId="{89365EC5-355E-4851-9044-61388AC73889}" type="parTrans" cxnId="{03059414-0D2C-44A8-ABD0-61A0D04AB805}">
      <dgm:prSet/>
      <dgm:spPr/>
      <dgm:t>
        <a:bodyPr/>
        <a:lstStyle/>
        <a:p>
          <a:endParaRPr lang="en-US"/>
        </a:p>
      </dgm:t>
    </dgm:pt>
    <dgm:pt modelId="{47B278EF-2A5D-4317-8A24-06703DFA5320}" type="sibTrans" cxnId="{03059414-0D2C-44A8-ABD0-61A0D04AB805}">
      <dgm:prSet/>
      <dgm:spPr/>
      <dgm:t>
        <a:bodyPr/>
        <a:lstStyle/>
        <a:p>
          <a:endParaRPr lang="en-US"/>
        </a:p>
      </dgm:t>
    </dgm:pt>
    <dgm:pt modelId="{302EFF8B-6C0A-4B23-A6C2-44A83F924F78}">
      <dgm:prSet phldrT="[Text]"/>
      <dgm:spPr>
        <a:solidFill>
          <a:schemeClr val="tx2"/>
        </a:solidFill>
        <a:ln>
          <a:solidFill>
            <a:schemeClr val="tx2"/>
          </a:solidFill>
        </a:ln>
      </dgm:spPr>
      <dgm:t>
        <a:bodyPr/>
        <a:lstStyle/>
        <a:p>
          <a:r>
            <a:rPr lang="en-US" b="1" u="sng" dirty="0"/>
            <a:t>Result</a:t>
          </a:r>
        </a:p>
      </dgm:t>
    </dgm:pt>
    <dgm:pt modelId="{50D40433-76D3-43FB-B7AF-7EEE83D1C94F}" type="parTrans" cxnId="{D6B4E9A4-CFED-41F2-A967-2F03D52DD242}">
      <dgm:prSet/>
      <dgm:spPr/>
      <dgm:t>
        <a:bodyPr/>
        <a:lstStyle/>
        <a:p>
          <a:endParaRPr lang="en-US"/>
        </a:p>
      </dgm:t>
    </dgm:pt>
    <dgm:pt modelId="{8B549C76-7DAD-4D21-ABE2-36886980B4B7}" type="sibTrans" cxnId="{D6B4E9A4-CFED-41F2-A967-2F03D52DD242}">
      <dgm:prSet/>
      <dgm:spPr/>
      <dgm:t>
        <a:bodyPr/>
        <a:lstStyle/>
        <a:p>
          <a:endParaRPr lang="en-US"/>
        </a:p>
      </dgm:t>
    </dgm:pt>
    <dgm:pt modelId="{9347C88F-FD92-4D0A-959C-361467D5FD6F}" type="pres">
      <dgm:prSet presAssocID="{72595BDE-A4F2-4148-8801-D193EB5383C4}" presName="linearFlow" presStyleCnt="0">
        <dgm:presLayoutVars>
          <dgm:dir/>
          <dgm:animLvl val="lvl"/>
          <dgm:resizeHandles val="exact"/>
        </dgm:presLayoutVars>
      </dgm:prSet>
      <dgm:spPr/>
    </dgm:pt>
    <dgm:pt modelId="{35342140-A593-45AA-85ED-68BC3D51ABA9}" type="pres">
      <dgm:prSet presAssocID="{AE853823-51D1-4452-9491-C3459CAC6673}" presName="composite" presStyleCnt="0"/>
      <dgm:spPr/>
    </dgm:pt>
    <dgm:pt modelId="{52ADA7DE-6BCA-4F0C-9D10-D98988A29018}" type="pres">
      <dgm:prSet presAssocID="{AE853823-51D1-4452-9491-C3459CAC6673}" presName="parentText" presStyleLbl="alignNode1" presStyleIdx="0" presStyleCnt="6">
        <dgm:presLayoutVars>
          <dgm:chMax val="1"/>
          <dgm:bulletEnabled val="1"/>
        </dgm:presLayoutVars>
      </dgm:prSet>
      <dgm:spPr/>
    </dgm:pt>
    <dgm:pt modelId="{72570186-0530-45C7-85B1-24FD2C494CB9}" type="pres">
      <dgm:prSet presAssocID="{AE853823-51D1-4452-9491-C3459CAC6673}" presName="descendantText" presStyleLbl="alignAcc1" presStyleIdx="0" presStyleCnt="6">
        <dgm:presLayoutVars>
          <dgm:bulletEnabled val="1"/>
        </dgm:presLayoutVars>
      </dgm:prSet>
      <dgm:spPr/>
    </dgm:pt>
    <dgm:pt modelId="{6F6E3664-793A-48C1-A959-0F11F2F11E5A}" type="pres">
      <dgm:prSet presAssocID="{863987F0-61F1-400D-A7E6-124A39B1990C}" presName="sp" presStyleCnt="0"/>
      <dgm:spPr/>
    </dgm:pt>
    <dgm:pt modelId="{C1144705-0F04-4762-98A1-3EFE02888E31}" type="pres">
      <dgm:prSet presAssocID="{DF4C28D2-2D21-4EF5-8AF5-1CE5C3E07A5D}" presName="composite" presStyleCnt="0"/>
      <dgm:spPr/>
    </dgm:pt>
    <dgm:pt modelId="{1366C108-0727-4BB4-9706-E56271BB80AD}" type="pres">
      <dgm:prSet presAssocID="{DF4C28D2-2D21-4EF5-8AF5-1CE5C3E07A5D}" presName="parentText" presStyleLbl="alignNode1" presStyleIdx="1" presStyleCnt="6">
        <dgm:presLayoutVars>
          <dgm:chMax val="1"/>
          <dgm:bulletEnabled val="1"/>
        </dgm:presLayoutVars>
      </dgm:prSet>
      <dgm:spPr/>
    </dgm:pt>
    <dgm:pt modelId="{D38289C0-CE43-4AA1-B922-A19702E989EC}" type="pres">
      <dgm:prSet presAssocID="{DF4C28D2-2D21-4EF5-8AF5-1CE5C3E07A5D}" presName="descendantText" presStyleLbl="alignAcc1" presStyleIdx="1" presStyleCnt="6">
        <dgm:presLayoutVars>
          <dgm:bulletEnabled val="1"/>
        </dgm:presLayoutVars>
      </dgm:prSet>
      <dgm:spPr/>
    </dgm:pt>
    <dgm:pt modelId="{95F2D534-69F4-4F02-BEAD-5E626E4E045C}" type="pres">
      <dgm:prSet presAssocID="{572678AF-6FC3-438B-808E-D2434D55988E}" presName="sp" presStyleCnt="0"/>
      <dgm:spPr/>
    </dgm:pt>
    <dgm:pt modelId="{547B4406-D5A2-4523-8CF1-2074E7FF7F7D}" type="pres">
      <dgm:prSet presAssocID="{138C825A-F939-4EA0-AEE3-2B1576F5CE17}" presName="composite" presStyleCnt="0"/>
      <dgm:spPr/>
    </dgm:pt>
    <dgm:pt modelId="{F9C08BAC-C271-46FC-96CC-E1B903803435}" type="pres">
      <dgm:prSet presAssocID="{138C825A-F939-4EA0-AEE3-2B1576F5CE17}" presName="parentText" presStyleLbl="alignNode1" presStyleIdx="2" presStyleCnt="6">
        <dgm:presLayoutVars>
          <dgm:chMax val="1"/>
          <dgm:bulletEnabled val="1"/>
        </dgm:presLayoutVars>
      </dgm:prSet>
      <dgm:spPr/>
    </dgm:pt>
    <dgm:pt modelId="{526A641D-68A9-4CB1-8902-784FA7F0DE4F}" type="pres">
      <dgm:prSet presAssocID="{138C825A-F939-4EA0-AEE3-2B1576F5CE17}" presName="descendantText" presStyleLbl="alignAcc1" presStyleIdx="2" presStyleCnt="6">
        <dgm:presLayoutVars>
          <dgm:bulletEnabled val="1"/>
        </dgm:presLayoutVars>
      </dgm:prSet>
      <dgm:spPr/>
    </dgm:pt>
    <dgm:pt modelId="{3A2CB2FF-DBC0-480F-8467-F442266047CA}" type="pres">
      <dgm:prSet presAssocID="{5B85778D-89BF-434D-81F4-45031060FE63}" presName="sp" presStyleCnt="0"/>
      <dgm:spPr/>
    </dgm:pt>
    <dgm:pt modelId="{EEA69047-A86F-43AE-8852-80614790A7C3}" type="pres">
      <dgm:prSet presAssocID="{E37E92EB-1FEF-41B7-94DC-452C1B7F1FC7}" presName="composite" presStyleCnt="0"/>
      <dgm:spPr/>
    </dgm:pt>
    <dgm:pt modelId="{B5D8FF2D-1D52-4D28-ADFF-9213916B5075}" type="pres">
      <dgm:prSet presAssocID="{E37E92EB-1FEF-41B7-94DC-452C1B7F1FC7}" presName="parentText" presStyleLbl="alignNode1" presStyleIdx="3" presStyleCnt="6">
        <dgm:presLayoutVars>
          <dgm:chMax val="1"/>
          <dgm:bulletEnabled val="1"/>
        </dgm:presLayoutVars>
      </dgm:prSet>
      <dgm:spPr/>
    </dgm:pt>
    <dgm:pt modelId="{257E5877-47EE-443B-8F63-02F326D72DFF}" type="pres">
      <dgm:prSet presAssocID="{E37E92EB-1FEF-41B7-94DC-452C1B7F1FC7}" presName="descendantText" presStyleLbl="alignAcc1" presStyleIdx="3" presStyleCnt="6">
        <dgm:presLayoutVars>
          <dgm:bulletEnabled val="1"/>
        </dgm:presLayoutVars>
      </dgm:prSet>
      <dgm:spPr/>
    </dgm:pt>
    <dgm:pt modelId="{58F865CF-9076-4451-AA09-84280FDB8723}" type="pres">
      <dgm:prSet presAssocID="{E31B4ECA-34E9-4E85-98D9-C82D2C7A78F0}" presName="sp" presStyleCnt="0"/>
      <dgm:spPr/>
    </dgm:pt>
    <dgm:pt modelId="{E80CC7F3-89F5-4779-85FC-BA185DDC40FC}" type="pres">
      <dgm:prSet presAssocID="{5B4000E2-748E-494E-B8A1-3503E3C6285B}" presName="composite" presStyleCnt="0"/>
      <dgm:spPr/>
    </dgm:pt>
    <dgm:pt modelId="{EE3B6AC7-4DB3-4A15-9EA5-DC0B4CF1049E}" type="pres">
      <dgm:prSet presAssocID="{5B4000E2-748E-494E-B8A1-3503E3C6285B}" presName="parentText" presStyleLbl="alignNode1" presStyleIdx="4" presStyleCnt="6">
        <dgm:presLayoutVars>
          <dgm:chMax val="1"/>
          <dgm:bulletEnabled val="1"/>
        </dgm:presLayoutVars>
      </dgm:prSet>
      <dgm:spPr/>
    </dgm:pt>
    <dgm:pt modelId="{FC886410-D61C-4716-8F0A-7EAEAF590221}" type="pres">
      <dgm:prSet presAssocID="{5B4000E2-748E-494E-B8A1-3503E3C6285B}" presName="descendantText" presStyleLbl="alignAcc1" presStyleIdx="4" presStyleCnt="6">
        <dgm:presLayoutVars>
          <dgm:bulletEnabled val="1"/>
        </dgm:presLayoutVars>
      </dgm:prSet>
      <dgm:spPr/>
    </dgm:pt>
    <dgm:pt modelId="{B4913ADE-52EE-41CD-9869-1747D836152B}" type="pres">
      <dgm:prSet presAssocID="{9FBB148A-EEE3-4530-9236-B5EEB9F5A0A6}" presName="sp" presStyleCnt="0"/>
      <dgm:spPr/>
    </dgm:pt>
    <dgm:pt modelId="{32CA59F3-0CD3-4531-B019-AE845C9FA4CF}" type="pres">
      <dgm:prSet presAssocID="{302EFF8B-6C0A-4B23-A6C2-44A83F924F78}" presName="composite" presStyleCnt="0"/>
      <dgm:spPr/>
    </dgm:pt>
    <dgm:pt modelId="{30D0795A-0CF6-4B0B-B42D-6E21A607B24D}" type="pres">
      <dgm:prSet presAssocID="{302EFF8B-6C0A-4B23-A6C2-44A83F924F78}" presName="parentText" presStyleLbl="alignNode1" presStyleIdx="5" presStyleCnt="6">
        <dgm:presLayoutVars>
          <dgm:chMax val="1"/>
          <dgm:bulletEnabled val="1"/>
        </dgm:presLayoutVars>
      </dgm:prSet>
      <dgm:spPr/>
    </dgm:pt>
    <dgm:pt modelId="{6DE7C6CE-C723-4268-A680-D50DC9BE6406}" type="pres">
      <dgm:prSet presAssocID="{302EFF8B-6C0A-4B23-A6C2-44A83F924F78}" presName="descendantText" presStyleLbl="alignAcc1" presStyleIdx="5" presStyleCnt="6">
        <dgm:presLayoutVars>
          <dgm:bulletEnabled val="1"/>
        </dgm:presLayoutVars>
      </dgm:prSet>
      <dgm:spPr/>
    </dgm:pt>
  </dgm:ptLst>
  <dgm:cxnLst>
    <dgm:cxn modelId="{E6462900-2AFE-4939-86B6-9DF38E8D2CC7}" type="presOf" srcId="{B3C31FAF-7D5C-4512-9C96-010FCC6FAB50}" destId="{257E5877-47EE-443B-8F63-02F326D72DFF}" srcOrd="0" destOrd="0" presId="urn:microsoft.com/office/officeart/2005/8/layout/chevron2"/>
    <dgm:cxn modelId="{03059414-0D2C-44A8-ABD0-61A0D04AB805}" srcId="{302EFF8B-6C0A-4B23-A6C2-44A83F924F78}" destId="{06A15FA7-FD7E-49E2-A244-553E94BC5FCF}" srcOrd="0" destOrd="0" parTransId="{89365EC5-355E-4851-9044-61388AC73889}" sibTransId="{47B278EF-2A5D-4317-8A24-06703DFA5320}"/>
    <dgm:cxn modelId="{D8AEEF18-B8B4-4425-9629-24DAFBA34F79}" srcId="{AE853823-51D1-4452-9491-C3459CAC6673}" destId="{27AA777C-0F22-4A9C-B8F3-E3CE44701CB7}" srcOrd="0" destOrd="0" parTransId="{785AB3C6-8546-416A-A4D0-08A516147B72}" sibTransId="{8AA7D8E2-1718-413B-81A0-BDCA55119566}"/>
    <dgm:cxn modelId="{2332A332-5340-432E-B304-BD79366C57ED}" type="presOf" srcId="{E37E92EB-1FEF-41B7-94DC-452C1B7F1FC7}" destId="{B5D8FF2D-1D52-4D28-ADFF-9213916B5075}" srcOrd="0" destOrd="0" presId="urn:microsoft.com/office/officeart/2005/8/layout/chevron2"/>
    <dgm:cxn modelId="{B03F1F3F-140A-4CC1-80A0-4D561694D6C1}" type="presOf" srcId="{5B4000E2-748E-494E-B8A1-3503E3C6285B}" destId="{EE3B6AC7-4DB3-4A15-9EA5-DC0B4CF1049E}" srcOrd="0" destOrd="0" presId="urn:microsoft.com/office/officeart/2005/8/layout/chevron2"/>
    <dgm:cxn modelId="{0EC80166-2A30-43CA-A324-B22A585B5446}" srcId="{72595BDE-A4F2-4148-8801-D193EB5383C4}" destId="{138C825A-F939-4EA0-AEE3-2B1576F5CE17}" srcOrd="2" destOrd="0" parTransId="{CAF8D1C5-2371-4A54-B8AC-7EA6CAC5AC34}" sibTransId="{5B85778D-89BF-434D-81F4-45031060FE63}"/>
    <dgm:cxn modelId="{95C83669-6664-4330-9399-01967E5BA5C5}" type="presOf" srcId="{88137351-3BC7-4AAC-A7CC-72BAAA4651B0}" destId="{FC886410-D61C-4716-8F0A-7EAEAF590221}" srcOrd="0" destOrd="0" presId="urn:microsoft.com/office/officeart/2005/8/layout/chevron2"/>
    <dgm:cxn modelId="{318B655A-62A6-40E5-9115-FBF0BBD8F6DB}" srcId="{72595BDE-A4F2-4148-8801-D193EB5383C4}" destId="{AE853823-51D1-4452-9491-C3459CAC6673}" srcOrd="0" destOrd="0" parTransId="{5E67AC9C-4357-42E8-A701-C856D36E2625}" sibTransId="{863987F0-61F1-400D-A7E6-124A39B1990C}"/>
    <dgm:cxn modelId="{6A43817A-0CF6-488D-8CAB-1A93C11B0D3C}" srcId="{E37E92EB-1FEF-41B7-94DC-452C1B7F1FC7}" destId="{B3C31FAF-7D5C-4512-9C96-010FCC6FAB50}" srcOrd="0" destOrd="0" parTransId="{4B997097-BE41-40AE-B319-8606F8446D19}" sibTransId="{D503F12A-D77C-4F95-8647-6B20F84031F9}"/>
    <dgm:cxn modelId="{0C4AC989-2000-4ADA-B5AE-E7A434436A55}" srcId="{72595BDE-A4F2-4148-8801-D193EB5383C4}" destId="{DF4C28D2-2D21-4EF5-8AF5-1CE5C3E07A5D}" srcOrd="1" destOrd="0" parTransId="{94DDB5F4-8159-408F-933D-AB363F7B01CB}" sibTransId="{572678AF-6FC3-438B-808E-D2434D55988E}"/>
    <dgm:cxn modelId="{0872A48B-9D9C-480A-89E4-2A1EE0980901}" srcId="{DF4C28D2-2D21-4EF5-8AF5-1CE5C3E07A5D}" destId="{BEF46595-2247-4985-BE3B-96F7508A18DB}" srcOrd="0" destOrd="0" parTransId="{A1E2E479-AB74-4A2A-AFB0-5DF70E857686}" sibTransId="{C406B742-5BF9-4593-8D97-213F98B2222B}"/>
    <dgm:cxn modelId="{A2674F8E-4B01-4524-9CC7-D0A433FF873A}" type="presOf" srcId="{138C825A-F939-4EA0-AEE3-2B1576F5CE17}" destId="{F9C08BAC-C271-46FC-96CC-E1B903803435}" srcOrd="0" destOrd="0" presId="urn:microsoft.com/office/officeart/2005/8/layout/chevron2"/>
    <dgm:cxn modelId="{25C0D78F-716A-4CCA-9E8A-8DBD86E0A89B}" type="presOf" srcId="{BEF46595-2247-4985-BE3B-96F7508A18DB}" destId="{D38289C0-CE43-4AA1-B922-A19702E989EC}" srcOrd="0" destOrd="0" presId="urn:microsoft.com/office/officeart/2005/8/layout/chevron2"/>
    <dgm:cxn modelId="{FC56A790-179B-4261-B8D7-98A5B18E527F}" srcId="{5B4000E2-748E-494E-B8A1-3503E3C6285B}" destId="{88137351-3BC7-4AAC-A7CC-72BAAA4651B0}" srcOrd="0" destOrd="0" parTransId="{D4D3127F-F80F-4144-A3FA-45334059F269}" sibTransId="{CA360BF9-45DC-47F7-B3A0-B4D77B161A92}"/>
    <dgm:cxn modelId="{3F39CF90-185B-431C-811F-4CC1C4E59CDC}" type="presOf" srcId="{302EFF8B-6C0A-4B23-A6C2-44A83F924F78}" destId="{30D0795A-0CF6-4B0B-B42D-6E21A607B24D}" srcOrd="0" destOrd="0" presId="urn:microsoft.com/office/officeart/2005/8/layout/chevron2"/>
    <dgm:cxn modelId="{24367E94-2558-473E-9229-0F976F848DC0}" type="presOf" srcId="{7BD5BDE7-29A2-40A1-A8A5-0BE2E91BB6F4}" destId="{526A641D-68A9-4CB1-8902-784FA7F0DE4F}" srcOrd="0" destOrd="0" presId="urn:microsoft.com/office/officeart/2005/8/layout/chevron2"/>
    <dgm:cxn modelId="{3AEF27A2-0678-4B9C-A9C2-1700062789D9}" type="presOf" srcId="{72595BDE-A4F2-4148-8801-D193EB5383C4}" destId="{9347C88F-FD92-4D0A-959C-361467D5FD6F}" srcOrd="0" destOrd="0" presId="urn:microsoft.com/office/officeart/2005/8/layout/chevron2"/>
    <dgm:cxn modelId="{D6B4E9A4-CFED-41F2-A967-2F03D52DD242}" srcId="{72595BDE-A4F2-4148-8801-D193EB5383C4}" destId="{302EFF8B-6C0A-4B23-A6C2-44A83F924F78}" srcOrd="5" destOrd="0" parTransId="{50D40433-76D3-43FB-B7AF-7EEE83D1C94F}" sibTransId="{8B549C76-7DAD-4D21-ABE2-36886980B4B7}"/>
    <dgm:cxn modelId="{2C7CA0B4-FBCB-4B91-85A7-62FC4F4F254A}" srcId="{138C825A-F939-4EA0-AEE3-2B1576F5CE17}" destId="{7BD5BDE7-29A2-40A1-A8A5-0BE2E91BB6F4}" srcOrd="0" destOrd="0" parTransId="{251BE440-92D1-4943-88C7-1AED1362E9CB}" sibTransId="{BB023AB3-56B2-4E1B-A2C4-E6864F661454}"/>
    <dgm:cxn modelId="{8E4F58B8-98BD-4C17-A441-2361D5CE97A1}" type="presOf" srcId="{DF4C28D2-2D21-4EF5-8AF5-1CE5C3E07A5D}" destId="{1366C108-0727-4BB4-9706-E56271BB80AD}" srcOrd="0" destOrd="0" presId="urn:microsoft.com/office/officeart/2005/8/layout/chevron2"/>
    <dgm:cxn modelId="{2A324FCB-4948-49E8-9EC8-681614ABD43F}" type="presOf" srcId="{06A15FA7-FD7E-49E2-A244-553E94BC5FCF}" destId="{6DE7C6CE-C723-4268-A680-D50DC9BE6406}" srcOrd="0" destOrd="0" presId="urn:microsoft.com/office/officeart/2005/8/layout/chevron2"/>
    <dgm:cxn modelId="{F8F1FBD3-CE2E-4290-92F5-4758C9A5FA9D}" type="presOf" srcId="{AE853823-51D1-4452-9491-C3459CAC6673}" destId="{52ADA7DE-6BCA-4F0C-9D10-D98988A29018}" srcOrd="0" destOrd="0" presId="urn:microsoft.com/office/officeart/2005/8/layout/chevron2"/>
    <dgm:cxn modelId="{DB34FFD5-3781-489C-8D22-A23520DB6306}" type="presOf" srcId="{27AA777C-0F22-4A9C-B8F3-E3CE44701CB7}" destId="{72570186-0530-45C7-85B1-24FD2C494CB9}" srcOrd="0" destOrd="0" presId="urn:microsoft.com/office/officeart/2005/8/layout/chevron2"/>
    <dgm:cxn modelId="{8C326FD8-5304-4B70-8317-C3711305C7C9}" srcId="{72595BDE-A4F2-4148-8801-D193EB5383C4}" destId="{E37E92EB-1FEF-41B7-94DC-452C1B7F1FC7}" srcOrd="3" destOrd="0" parTransId="{E4F7F914-BB7B-493A-A785-9BC478299DF2}" sibTransId="{E31B4ECA-34E9-4E85-98D9-C82D2C7A78F0}"/>
    <dgm:cxn modelId="{7E2A2BE5-B9C8-4C8E-B987-4AD6AEDCEF29}" srcId="{72595BDE-A4F2-4148-8801-D193EB5383C4}" destId="{5B4000E2-748E-494E-B8A1-3503E3C6285B}" srcOrd="4" destOrd="0" parTransId="{4BAC3D07-E6C6-448F-A4E0-4E63F7B8891B}" sibTransId="{9FBB148A-EEE3-4530-9236-B5EEB9F5A0A6}"/>
    <dgm:cxn modelId="{DD247722-8B4B-4D54-823D-D2AFA904FB4A}" type="presParOf" srcId="{9347C88F-FD92-4D0A-959C-361467D5FD6F}" destId="{35342140-A593-45AA-85ED-68BC3D51ABA9}" srcOrd="0" destOrd="0" presId="urn:microsoft.com/office/officeart/2005/8/layout/chevron2"/>
    <dgm:cxn modelId="{1765AC93-1EE3-438F-AE1E-061162D37ACE}" type="presParOf" srcId="{35342140-A593-45AA-85ED-68BC3D51ABA9}" destId="{52ADA7DE-6BCA-4F0C-9D10-D98988A29018}" srcOrd="0" destOrd="0" presId="urn:microsoft.com/office/officeart/2005/8/layout/chevron2"/>
    <dgm:cxn modelId="{A2761DD3-0C72-4DE4-A527-1F19B4082E9D}" type="presParOf" srcId="{35342140-A593-45AA-85ED-68BC3D51ABA9}" destId="{72570186-0530-45C7-85B1-24FD2C494CB9}" srcOrd="1" destOrd="0" presId="urn:microsoft.com/office/officeart/2005/8/layout/chevron2"/>
    <dgm:cxn modelId="{344E802E-8F56-4ABB-9301-2C0237F99D9D}" type="presParOf" srcId="{9347C88F-FD92-4D0A-959C-361467D5FD6F}" destId="{6F6E3664-793A-48C1-A959-0F11F2F11E5A}" srcOrd="1" destOrd="0" presId="urn:microsoft.com/office/officeart/2005/8/layout/chevron2"/>
    <dgm:cxn modelId="{CCE7A094-555A-4491-BCF1-33F018B74CB5}" type="presParOf" srcId="{9347C88F-FD92-4D0A-959C-361467D5FD6F}" destId="{C1144705-0F04-4762-98A1-3EFE02888E31}" srcOrd="2" destOrd="0" presId="urn:microsoft.com/office/officeart/2005/8/layout/chevron2"/>
    <dgm:cxn modelId="{D24F973D-0DE3-46D0-B61B-9732CB942335}" type="presParOf" srcId="{C1144705-0F04-4762-98A1-3EFE02888E31}" destId="{1366C108-0727-4BB4-9706-E56271BB80AD}" srcOrd="0" destOrd="0" presId="urn:microsoft.com/office/officeart/2005/8/layout/chevron2"/>
    <dgm:cxn modelId="{1AAFA7B1-FC78-4A26-87A8-AE984CB5C313}" type="presParOf" srcId="{C1144705-0F04-4762-98A1-3EFE02888E31}" destId="{D38289C0-CE43-4AA1-B922-A19702E989EC}" srcOrd="1" destOrd="0" presId="urn:microsoft.com/office/officeart/2005/8/layout/chevron2"/>
    <dgm:cxn modelId="{7903DE9F-9278-4785-92A3-F0B41E240D99}" type="presParOf" srcId="{9347C88F-FD92-4D0A-959C-361467D5FD6F}" destId="{95F2D534-69F4-4F02-BEAD-5E626E4E045C}" srcOrd="3" destOrd="0" presId="urn:microsoft.com/office/officeart/2005/8/layout/chevron2"/>
    <dgm:cxn modelId="{8D9E7349-BB30-40AA-920C-F0488D8F0700}" type="presParOf" srcId="{9347C88F-FD92-4D0A-959C-361467D5FD6F}" destId="{547B4406-D5A2-4523-8CF1-2074E7FF7F7D}" srcOrd="4" destOrd="0" presId="urn:microsoft.com/office/officeart/2005/8/layout/chevron2"/>
    <dgm:cxn modelId="{7A594F48-501A-43B8-A118-3EA530518D70}" type="presParOf" srcId="{547B4406-D5A2-4523-8CF1-2074E7FF7F7D}" destId="{F9C08BAC-C271-46FC-96CC-E1B903803435}" srcOrd="0" destOrd="0" presId="urn:microsoft.com/office/officeart/2005/8/layout/chevron2"/>
    <dgm:cxn modelId="{717F0CE8-087F-49AB-8358-98E17FB445AB}" type="presParOf" srcId="{547B4406-D5A2-4523-8CF1-2074E7FF7F7D}" destId="{526A641D-68A9-4CB1-8902-784FA7F0DE4F}" srcOrd="1" destOrd="0" presId="urn:microsoft.com/office/officeart/2005/8/layout/chevron2"/>
    <dgm:cxn modelId="{790E48F3-F07A-4187-B2AE-F203E9F13C65}" type="presParOf" srcId="{9347C88F-FD92-4D0A-959C-361467D5FD6F}" destId="{3A2CB2FF-DBC0-480F-8467-F442266047CA}" srcOrd="5" destOrd="0" presId="urn:microsoft.com/office/officeart/2005/8/layout/chevron2"/>
    <dgm:cxn modelId="{20ACA6F5-55DD-4685-A884-F0C00B149208}" type="presParOf" srcId="{9347C88F-FD92-4D0A-959C-361467D5FD6F}" destId="{EEA69047-A86F-43AE-8852-80614790A7C3}" srcOrd="6" destOrd="0" presId="urn:microsoft.com/office/officeart/2005/8/layout/chevron2"/>
    <dgm:cxn modelId="{71E7A881-2218-4734-8F5C-64DF93805293}" type="presParOf" srcId="{EEA69047-A86F-43AE-8852-80614790A7C3}" destId="{B5D8FF2D-1D52-4D28-ADFF-9213916B5075}" srcOrd="0" destOrd="0" presId="urn:microsoft.com/office/officeart/2005/8/layout/chevron2"/>
    <dgm:cxn modelId="{703DBC28-D7C7-4C5F-A306-7E14E6F04585}" type="presParOf" srcId="{EEA69047-A86F-43AE-8852-80614790A7C3}" destId="{257E5877-47EE-443B-8F63-02F326D72DFF}" srcOrd="1" destOrd="0" presId="urn:microsoft.com/office/officeart/2005/8/layout/chevron2"/>
    <dgm:cxn modelId="{706F3D45-40B5-496C-A2BD-6257809433F7}" type="presParOf" srcId="{9347C88F-FD92-4D0A-959C-361467D5FD6F}" destId="{58F865CF-9076-4451-AA09-84280FDB8723}" srcOrd="7" destOrd="0" presId="urn:microsoft.com/office/officeart/2005/8/layout/chevron2"/>
    <dgm:cxn modelId="{111FC100-1ED2-42BF-BC59-A5705D6F6D3E}" type="presParOf" srcId="{9347C88F-FD92-4D0A-959C-361467D5FD6F}" destId="{E80CC7F3-89F5-4779-85FC-BA185DDC40FC}" srcOrd="8" destOrd="0" presId="urn:microsoft.com/office/officeart/2005/8/layout/chevron2"/>
    <dgm:cxn modelId="{01C8692D-45FA-49F7-B322-073A3CCF7FBE}" type="presParOf" srcId="{E80CC7F3-89F5-4779-85FC-BA185DDC40FC}" destId="{EE3B6AC7-4DB3-4A15-9EA5-DC0B4CF1049E}" srcOrd="0" destOrd="0" presId="urn:microsoft.com/office/officeart/2005/8/layout/chevron2"/>
    <dgm:cxn modelId="{6428A410-9775-4A0B-85ED-9DB6ADC3EEF3}" type="presParOf" srcId="{E80CC7F3-89F5-4779-85FC-BA185DDC40FC}" destId="{FC886410-D61C-4716-8F0A-7EAEAF590221}" srcOrd="1" destOrd="0" presId="urn:microsoft.com/office/officeart/2005/8/layout/chevron2"/>
    <dgm:cxn modelId="{01A71691-B575-4261-97B9-9AA6CB7AA2E7}" type="presParOf" srcId="{9347C88F-FD92-4D0A-959C-361467D5FD6F}" destId="{B4913ADE-52EE-41CD-9869-1747D836152B}" srcOrd="9" destOrd="0" presId="urn:microsoft.com/office/officeart/2005/8/layout/chevron2"/>
    <dgm:cxn modelId="{206D7DBB-6F64-4D56-B0D3-1CD3D71BE60C}" type="presParOf" srcId="{9347C88F-FD92-4D0A-959C-361467D5FD6F}" destId="{32CA59F3-0CD3-4531-B019-AE845C9FA4CF}" srcOrd="10" destOrd="0" presId="urn:microsoft.com/office/officeart/2005/8/layout/chevron2"/>
    <dgm:cxn modelId="{23C08932-82F4-422C-BC2E-1C9C79237929}" type="presParOf" srcId="{32CA59F3-0CD3-4531-B019-AE845C9FA4CF}" destId="{30D0795A-0CF6-4B0B-B42D-6E21A607B24D}" srcOrd="0" destOrd="0" presId="urn:microsoft.com/office/officeart/2005/8/layout/chevron2"/>
    <dgm:cxn modelId="{20E0BB1F-954F-4962-B5E3-4F68286910FF}" type="presParOf" srcId="{32CA59F3-0CD3-4531-B019-AE845C9FA4CF}" destId="{6DE7C6CE-C723-4268-A680-D50DC9BE640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95BDE-A4F2-4148-8801-D193EB5383C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7AA777C-0F22-4A9C-B8F3-E3CE44701CB7}">
      <dgm:prSet phldrT="[Text]"/>
      <dgm:spPr>
        <a:ln>
          <a:solidFill>
            <a:schemeClr val="tx2"/>
          </a:solidFill>
        </a:ln>
      </dgm:spPr>
      <dgm:t>
        <a:bodyPr/>
        <a:lstStyle/>
        <a:p>
          <a:r>
            <a:rPr lang="en-IN" dirty="0">
              <a:solidFill>
                <a:schemeClr val="tx1"/>
              </a:solidFill>
              <a:latin typeface="+mj-lt"/>
              <a:ea typeface="+mn-ea"/>
              <a:cs typeface="+mn-cs"/>
            </a:rPr>
            <a:t>To test if having a TV is a significant factor for determining the categorization of the class with a </a:t>
          </a:r>
          <a:r>
            <a:rPr lang="en-IN" b="1" u="sng" dirty="0">
              <a:latin typeface="+mn-lt"/>
            </a:rPr>
            <a:t>95%</a:t>
          </a:r>
          <a:r>
            <a:rPr lang="en-IN" dirty="0">
              <a:solidFill>
                <a:schemeClr val="tx1"/>
              </a:solidFill>
              <a:latin typeface="+mj-lt"/>
              <a:ea typeface="+mn-ea"/>
              <a:cs typeface="+mn-cs"/>
            </a:rPr>
            <a:t> confidence interval. </a:t>
          </a:r>
          <a:endParaRPr lang="en-US" dirty="0">
            <a:latin typeface="+mj-lt"/>
          </a:endParaRPr>
        </a:p>
      </dgm:t>
    </dgm:pt>
    <dgm:pt modelId="{785AB3C6-8546-416A-A4D0-08A516147B72}" type="parTrans" cxnId="{D8AEEF18-B8B4-4425-9629-24DAFBA34F79}">
      <dgm:prSet/>
      <dgm:spPr/>
      <dgm:t>
        <a:bodyPr/>
        <a:lstStyle/>
        <a:p>
          <a:endParaRPr lang="en-US"/>
        </a:p>
      </dgm:t>
    </dgm:pt>
    <dgm:pt modelId="{8AA7D8E2-1718-413B-81A0-BDCA55119566}" type="sibTrans" cxnId="{D8AEEF18-B8B4-4425-9629-24DAFBA34F79}">
      <dgm:prSet/>
      <dgm:spPr/>
      <dgm:t>
        <a:bodyPr/>
        <a:lstStyle/>
        <a:p>
          <a:endParaRPr lang="en-US"/>
        </a:p>
      </dgm:t>
    </dgm:pt>
    <dgm:pt modelId="{AE853823-51D1-4452-9491-C3459CAC6673}">
      <dgm:prSet phldrT="[Text]"/>
      <dgm:spPr>
        <a:solidFill>
          <a:schemeClr val="tx2"/>
        </a:solidFill>
        <a:ln>
          <a:solidFill>
            <a:schemeClr val="tx2"/>
          </a:solidFill>
        </a:ln>
      </dgm:spPr>
      <dgm:t>
        <a:bodyPr/>
        <a:lstStyle/>
        <a:p>
          <a:r>
            <a:rPr lang="en-US" b="1" u="sng" dirty="0"/>
            <a:t>Test</a:t>
          </a:r>
        </a:p>
      </dgm:t>
    </dgm:pt>
    <dgm:pt modelId="{5E67AC9C-4357-42E8-A701-C856D36E2625}" type="parTrans" cxnId="{318B655A-62A6-40E5-9115-FBF0BBD8F6DB}">
      <dgm:prSet/>
      <dgm:spPr/>
      <dgm:t>
        <a:bodyPr/>
        <a:lstStyle/>
        <a:p>
          <a:endParaRPr lang="en-US"/>
        </a:p>
      </dgm:t>
    </dgm:pt>
    <dgm:pt modelId="{863987F0-61F1-400D-A7E6-124A39B1990C}" type="sibTrans" cxnId="{318B655A-62A6-40E5-9115-FBF0BBD8F6DB}">
      <dgm:prSet/>
      <dgm:spPr/>
      <dgm:t>
        <a:bodyPr/>
        <a:lstStyle/>
        <a:p>
          <a:endParaRPr lang="en-US"/>
        </a:p>
      </dgm:t>
    </dgm:pt>
    <dgm:pt modelId="{BEF46595-2247-4985-BE3B-96F7508A18DB}">
      <dgm:prSet phldrT="[Text]"/>
      <dgm:spPr>
        <a:ln>
          <a:solidFill>
            <a:schemeClr val="tx2"/>
          </a:solidFill>
        </a:ln>
      </dgm:spPr>
      <dgm:t>
        <a:bodyPr/>
        <a:lstStyle/>
        <a:p>
          <a:r>
            <a:rPr lang="en-IN" dirty="0">
              <a:solidFill>
                <a:schemeClr val="tx1"/>
              </a:solidFill>
              <a:latin typeface="+mj-lt"/>
              <a:ea typeface="+mn-ea"/>
              <a:cs typeface="+mn-cs"/>
            </a:rPr>
            <a:t>Having a TV is not significant factor in determining the categorization of the class. </a:t>
          </a:r>
          <a:endParaRPr lang="en-US" dirty="0">
            <a:latin typeface="+mj-lt"/>
          </a:endParaRPr>
        </a:p>
      </dgm:t>
    </dgm:pt>
    <dgm:pt modelId="{A1E2E479-AB74-4A2A-AFB0-5DF70E857686}" type="parTrans" cxnId="{0872A48B-9D9C-480A-89E4-2A1EE0980901}">
      <dgm:prSet/>
      <dgm:spPr/>
      <dgm:t>
        <a:bodyPr/>
        <a:lstStyle/>
        <a:p>
          <a:endParaRPr lang="en-US"/>
        </a:p>
      </dgm:t>
    </dgm:pt>
    <dgm:pt modelId="{C406B742-5BF9-4593-8D97-213F98B2222B}" type="sibTrans" cxnId="{0872A48B-9D9C-480A-89E4-2A1EE0980901}">
      <dgm:prSet/>
      <dgm:spPr/>
      <dgm:t>
        <a:bodyPr/>
        <a:lstStyle/>
        <a:p>
          <a:endParaRPr lang="en-US"/>
        </a:p>
      </dgm:t>
    </dgm:pt>
    <dgm:pt modelId="{DF4C28D2-2D21-4EF5-8AF5-1CE5C3E07A5D}">
      <dgm:prSet phldrT="[Text]"/>
      <dgm:spPr>
        <a:solidFill>
          <a:schemeClr val="tx2"/>
        </a:solidFill>
        <a:ln>
          <a:solidFill>
            <a:schemeClr val="tx2"/>
          </a:solidFill>
        </a:ln>
      </dgm:spPr>
      <dgm:t>
        <a:bodyPr/>
        <a:lstStyle/>
        <a:p>
          <a:r>
            <a:rPr lang="en-IN" b="1" u="sng" dirty="0" err="1">
              <a:latin typeface="+mj-lt"/>
            </a:rPr>
            <a:t>Ho</a:t>
          </a:r>
          <a:r>
            <a:rPr lang="en-IN" b="1" u="sng" dirty="0">
              <a:latin typeface="+mj-lt"/>
            </a:rPr>
            <a:t> </a:t>
          </a:r>
          <a:endParaRPr lang="en-US" b="1" dirty="0"/>
        </a:p>
      </dgm:t>
    </dgm:pt>
    <dgm:pt modelId="{94DDB5F4-8159-408F-933D-AB363F7B01CB}" type="parTrans" cxnId="{0C4AC989-2000-4ADA-B5AE-E7A434436A55}">
      <dgm:prSet/>
      <dgm:spPr/>
      <dgm:t>
        <a:bodyPr/>
        <a:lstStyle/>
        <a:p>
          <a:endParaRPr lang="en-US"/>
        </a:p>
      </dgm:t>
    </dgm:pt>
    <dgm:pt modelId="{572678AF-6FC3-438B-808E-D2434D55988E}" type="sibTrans" cxnId="{0C4AC989-2000-4ADA-B5AE-E7A434436A55}">
      <dgm:prSet/>
      <dgm:spPr/>
      <dgm:t>
        <a:bodyPr/>
        <a:lstStyle/>
        <a:p>
          <a:endParaRPr lang="en-US"/>
        </a:p>
      </dgm:t>
    </dgm:pt>
    <dgm:pt modelId="{138C825A-F939-4EA0-AEE3-2B1576F5CE17}">
      <dgm:prSet phldrT="[Text]"/>
      <dgm:spPr>
        <a:solidFill>
          <a:schemeClr val="tx2"/>
        </a:solidFill>
        <a:ln>
          <a:solidFill>
            <a:schemeClr val="tx2"/>
          </a:solidFill>
        </a:ln>
      </dgm:spPr>
      <dgm:t>
        <a:bodyPr/>
        <a:lstStyle/>
        <a:p>
          <a:r>
            <a:rPr lang="en-IN" b="1" u="sng" dirty="0">
              <a:latin typeface="+mj-lt"/>
            </a:rPr>
            <a:t>Ha</a:t>
          </a:r>
          <a:endParaRPr lang="en-US" dirty="0"/>
        </a:p>
      </dgm:t>
    </dgm:pt>
    <dgm:pt modelId="{CAF8D1C5-2371-4A54-B8AC-7EA6CAC5AC34}" type="parTrans" cxnId="{0EC80166-2A30-43CA-A324-B22A585B5446}">
      <dgm:prSet/>
      <dgm:spPr/>
      <dgm:t>
        <a:bodyPr/>
        <a:lstStyle/>
        <a:p>
          <a:endParaRPr lang="en-US"/>
        </a:p>
      </dgm:t>
    </dgm:pt>
    <dgm:pt modelId="{5B85778D-89BF-434D-81F4-45031060FE63}" type="sibTrans" cxnId="{0EC80166-2A30-43CA-A324-B22A585B5446}">
      <dgm:prSet/>
      <dgm:spPr/>
      <dgm:t>
        <a:bodyPr/>
        <a:lstStyle/>
        <a:p>
          <a:endParaRPr lang="en-US"/>
        </a:p>
      </dgm:t>
    </dgm:pt>
    <dgm:pt modelId="{7BD5BDE7-29A2-40A1-A8A5-0BE2E91BB6F4}">
      <dgm:prSet phldrT="[Text]"/>
      <dgm:spPr>
        <a:ln>
          <a:solidFill>
            <a:schemeClr val="tx2"/>
          </a:solidFill>
        </a:ln>
      </dgm:spPr>
      <dgm:t>
        <a:bodyPr/>
        <a:lstStyle/>
        <a:p>
          <a:r>
            <a:rPr lang="en-IN" dirty="0">
              <a:solidFill>
                <a:schemeClr val="tx1"/>
              </a:solidFill>
              <a:latin typeface="+mj-lt"/>
              <a:ea typeface="+mn-ea"/>
              <a:cs typeface="+mn-cs"/>
            </a:rPr>
            <a:t>Having a TV is a significant factor in determining the categorization of the class.</a:t>
          </a:r>
          <a:r>
            <a:rPr lang="en-IN" dirty="0">
              <a:latin typeface="+mj-lt"/>
            </a:rPr>
            <a:t> </a:t>
          </a:r>
          <a:endParaRPr lang="en-US" dirty="0">
            <a:latin typeface="+mj-lt"/>
          </a:endParaRPr>
        </a:p>
      </dgm:t>
    </dgm:pt>
    <dgm:pt modelId="{251BE440-92D1-4943-88C7-1AED1362E9CB}" type="parTrans" cxnId="{2C7CA0B4-FBCB-4B91-85A7-62FC4F4F254A}">
      <dgm:prSet/>
      <dgm:spPr/>
      <dgm:t>
        <a:bodyPr/>
        <a:lstStyle/>
        <a:p>
          <a:endParaRPr lang="en-US"/>
        </a:p>
      </dgm:t>
    </dgm:pt>
    <dgm:pt modelId="{BB023AB3-56B2-4E1B-A2C4-E6864F661454}" type="sibTrans" cxnId="{2C7CA0B4-FBCB-4B91-85A7-62FC4F4F254A}">
      <dgm:prSet/>
      <dgm:spPr/>
      <dgm:t>
        <a:bodyPr/>
        <a:lstStyle/>
        <a:p>
          <a:endParaRPr lang="en-US"/>
        </a:p>
      </dgm:t>
    </dgm:pt>
    <dgm:pt modelId="{B3C31FAF-7D5C-4512-9C96-010FCC6FAB50}">
      <dgm:prSet phldrT="[Text]"/>
      <dgm:spPr>
        <a:ln>
          <a:solidFill>
            <a:schemeClr val="tx2"/>
          </a:solidFill>
        </a:ln>
      </dgm:spPr>
      <dgm:t>
        <a:bodyPr/>
        <a:lstStyle/>
        <a:p>
          <a:r>
            <a:rPr lang="en-IN" dirty="0">
              <a:solidFill>
                <a:schemeClr val="tx1"/>
              </a:solidFill>
              <a:latin typeface="+mj-lt"/>
              <a:ea typeface="+mn-ea"/>
              <a:cs typeface="+mn-cs"/>
            </a:rPr>
            <a:t>Alpha </a:t>
          </a:r>
          <a:r>
            <a:rPr lang="en-IN" u="sng" dirty="0">
              <a:solidFill>
                <a:schemeClr val="tx1"/>
              </a:solidFill>
              <a:latin typeface="+mj-lt"/>
              <a:ea typeface="+mn-ea"/>
              <a:cs typeface="+mn-cs"/>
            </a:rPr>
            <a:t>= </a:t>
          </a:r>
          <a:r>
            <a:rPr lang="en-IN" b="1" u="sng" dirty="0">
              <a:latin typeface="+mn-lt"/>
            </a:rPr>
            <a:t>0.05 (1-0.95)</a:t>
          </a:r>
          <a:r>
            <a:rPr lang="en-IN" dirty="0">
              <a:solidFill>
                <a:schemeClr val="tx1"/>
              </a:solidFill>
              <a:latin typeface="+mj-lt"/>
              <a:ea typeface="+mn-ea"/>
              <a:cs typeface="+mn-cs"/>
            </a:rPr>
            <a:t>; P value from regression: </a:t>
          </a:r>
          <a:r>
            <a:rPr lang="en-IN" b="1" dirty="0">
              <a:latin typeface="+mn-lt"/>
            </a:rPr>
            <a:t>&lt;0.0001</a:t>
          </a:r>
          <a:endParaRPr lang="en-US" dirty="0">
            <a:latin typeface="+mn-lt"/>
          </a:endParaRPr>
        </a:p>
      </dgm:t>
    </dgm:pt>
    <dgm:pt modelId="{4B997097-BE41-40AE-B319-8606F8446D19}" type="parTrans" cxnId="{6A43817A-0CF6-488D-8CAB-1A93C11B0D3C}">
      <dgm:prSet/>
      <dgm:spPr/>
      <dgm:t>
        <a:bodyPr/>
        <a:lstStyle/>
        <a:p>
          <a:endParaRPr lang="en-US"/>
        </a:p>
      </dgm:t>
    </dgm:pt>
    <dgm:pt modelId="{D503F12A-D77C-4F95-8647-6B20F84031F9}" type="sibTrans" cxnId="{6A43817A-0CF6-488D-8CAB-1A93C11B0D3C}">
      <dgm:prSet/>
      <dgm:spPr/>
      <dgm:t>
        <a:bodyPr/>
        <a:lstStyle/>
        <a:p>
          <a:endParaRPr lang="en-US"/>
        </a:p>
      </dgm:t>
    </dgm:pt>
    <dgm:pt modelId="{E37E92EB-1FEF-41B7-94DC-452C1B7F1FC7}">
      <dgm:prSet phldrT="[Text]"/>
      <dgm:spPr>
        <a:solidFill>
          <a:schemeClr val="tx2"/>
        </a:solidFill>
        <a:ln>
          <a:solidFill>
            <a:schemeClr val="tx2"/>
          </a:solidFill>
        </a:ln>
      </dgm:spPr>
      <dgm:t>
        <a:bodyPr/>
        <a:lstStyle/>
        <a:p>
          <a:r>
            <a:rPr lang="en-US" b="1" u="sng" dirty="0"/>
            <a:t>alpha</a:t>
          </a:r>
        </a:p>
      </dgm:t>
    </dgm:pt>
    <dgm:pt modelId="{E4F7F914-BB7B-493A-A785-9BC478299DF2}" type="parTrans" cxnId="{8C326FD8-5304-4B70-8317-C3711305C7C9}">
      <dgm:prSet/>
      <dgm:spPr/>
      <dgm:t>
        <a:bodyPr/>
        <a:lstStyle/>
        <a:p>
          <a:endParaRPr lang="en-US"/>
        </a:p>
      </dgm:t>
    </dgm:pt>
    <dgm:pt modelId="{E31B4ECA-34E9-4E85-98D9-C82D2C7A78F0}" type="sibTrans" cxnId="{8C326FD8-5304-4B70-8317-C3711305C7C9}">
      <dgm:prSet/>
      <dgm:spPr/>
      <dgm:t>
        <a:bodyPr/>
        <a:lstStyle/>
        <a:p>
          <a:endParaRPr lang="en-US"/>
        </a:p>
      </dgm:t>
    </dgm:pt>
    <dgm:pt modelId="{88137351-3BC7-4AAC-A7CC-72BAAA4651B0}">
      <dgm:prSet phldrT="[Text]"/>
      <dgm:spPr>
        <a:ln>
          <a:solidFill>
            <a:schemeClr val="tx2"/>
          </a:solidFill>
        </a:ln>
      </dgm:spPr>
      <dgm:t>
        <a:bodyPr/>
        <a:lstStyle/>
        <a:p>
          <a:r>
            <a:rPr lang="en-IN" dirty="0">
              <a:solidFill>
                <a:schemeClr val="tx1"/>
              </a:solidFill>
              <a:latin typeface="+mj-lt"/>
              <a:ea typeface="+mn-ea"/>
              <a:cs typeface="+mn-cs"/>
            </a:rPr>
            <a:t>Since p value is less than Alpha, reject Null Hypothesis at </a:t>
          </a:r>
          <a:r>
            <a:rPr lang="en-IN" b="1" dirty="0">
              <a:latin typeface="+mn-lt"/>
            </a:rPr>
            <a:t>95%</a:t>
          </a:r>
          <a:r>
            <a:rPr lang="en-IN" b="1" dirty="0">
              <a:latin typeface="+mj-lt"/>
            </a:rPr>
            <a:t> </a:t>
          </a:r>
          <a:r>
            <a:rPr lang="en-IN" dirty="0">
              <a:solidFill>
                <a:schemeClr val="tx1"/>
              </a:solidFill>
              <a:latin typeface="+mj-lt"/>
              <a:ea typeface="+mn-ea"/>
              <a:cs typeface="+mn-cs"/>
            </a:rPr>
            <a:t>confidence.</a:t>
          </a:r>
          <a:endParaRPr lang="en-US" dirty="0">
            <a:latin typeface="+mj-lt"/>
          </a:endParaRPr>
        </a:p>
      </dgm:t>
    </dgm:pt>
    <dgm:pt modelId="{D4D3127F-F80F-4144-A3FA-45334059F269}" type="parTrans" cxnId="{FC56A790-179B-4261-B8D7-98A5B18E527F}">
      <dgm:prSet/>
      <dgm:spPr/>
      <dgm:t>
        <a:bodyPr/>
        <a:lstStyle/>
        <a:p>
          <a:endParaRPr lang="en-US"/>
        </a:p>
      </dgm:t>
    </dgm:pt>
    <dgm:pt modelId="{CA360BF9-45DC-47F7-B3A0-B4D77B161A92}" type="sibTrans" cxnId="{FC56A790-179B-4261-B8D7-98A5B18E527F}">
      <dgm:prSet/>
      <dgm:spPr/>
      <dgm:t>
        <a:bodyPr/>
        <a:lstStyle/>
        <a:p>
          <a:endParaRPr lang="en-US"/>
        </a:p>
      </dgm:t>
    </dgm:pt>
    <dgm:pt modelId="{5B4000E2-748E-494E-B8A1-3503E3C6285B}">
      <dgm:prSet phldrT="[Text]"/>
      <dgm:spPr>
        <a:solidFill>
          <a:schemeClr val="tx2"/>
        </a:solidFill>
        <a:ln>
          <a:solidFill>
            <a:schemeClr val="tx2"/>
          </a:solidFill>
        </a:ln>
      </dgm:spPr>
      <dgm:t>
        <a:bodyPr/>
        <a:lstStyle/>
        <a:p>
          <a:r>
            <a:rPr lang="en-US" b="1" u="sng" dirty="0"/>
            <a:t>p&lt;alpha</a:t>
          </a:r>
        </a:p>
      </dgm:t>
    </dgm:pt>
    <dgm:pt modelId="{4BAC3D07-E6C6-448F-A4E0-4E63F7B8891B}" type="parTrans" cxnId="{7E2A2BE5-B9C8-4C8E-B987-4AD6AEDCEF29}">
      <dgm:prSet/>
      <dgm:spPr/>
      <dgm:t>
        <a:bodyPr/>
        <a:lstStyle/>
        <a:p>
          <a:endParaRPr lang="en-US"/>
        </a:p>
      </dgm:t>
    </dgm:pt>
    <dgm:pt modelId="{9FBB148A-EEE3-4530-9236-B5EEB9F5A0A6}" type="sibTrans" cxnId="{7E2A2BE5-B9C8-4C8E-B987-4AD6AEDCEF29}">
      <dgm:prSet/>
      <dgm:spPr/>
      <dgm:t>
        <a:bodyPr/>
        <a:lstStyle/>
        <a:p>
          <a:endParaRPr lang="en-US"/>
        </a:p>
      </dgm:t>
    </dgm:pt>
    <dgm:pt modelId="{06A15FA7-FD7E-49E2-A244-553E94BC5FCF}">
      <dgm:prSet phldrT="[Text]"/>
      <dgm:spPr>
        <a:ln>
          <a:solidFill>
            <a:schemeClr val="tx2"/>
          </a:solidFill>
        </a:ln>
      </dgm:spPr>
      <dgm:t>
        <a:bodyPr/>
        <a:lstStyle/>
        <a:p>
          <a:r>
            <a:rPr lang="en-IN" dirty="0">
              <a:solidFill>
                <a:schemeClr val="tx1"/>
              </a:solidFill>
              <a:latin typeface="+mj-lt"/>
              <a:ea typeface="+mn-ea"/>
              <a:cs typeface="+mn-cs"/>
            </a:rPr>
            <a:t>Hence, we reject the null hypothesis and concluded that having a TV is an important factor in determining the categorization of the class.  </a:t>
          </a:r>
          <a:endParaRPr lang="en-US" dirty="0">
            <a:latin typeface="+mj-lt"/>
          </a:endParaRPr>
        </a:p>
      </dgm:t>
    </dgm:pt>
    <dgm:pt modelId="{89365EC5-355E-4851-9044-61388AC73889}" type="parTrans" cxnId="{03059414-0D2C-44A8-ABD0-61A0D04AB805}">
      <dgm:prSet/>
      <dgm:spPr/>
      <dgm:t>
        <a:bodyPr/>
        <a:lstStyle/>
        <a:p>
          <a:endParaRPr lang="en-US"/>
        </a:p>
      </dgm:t>
    </dgm:pt>
    <dgm:pt modelId="{47B278EF-2A5D-4317-8A24-06703DFA5320}" type="sibTrans" cxnId="{03059414-0D2C-44A8-ABD0-61A0D04AB805}">
      <dgm:prSet/>
      <dgm:spPr/>
      <dgm:t>
        <a:bodyPr/>
        <a:lstStyle/>
        <a:p>
          <a:endParaRPr lang="en-US"/>
        </a:p>
      </dgm:t>
    </dgm:pt>
    <dgm:pt modelId="{302EFF8B-6C0A-4B23-A6C2-44A83F924F78}">
      <dgm:prSet phldrT="[Text]"/>
      <dgm:spPr>
        <a:solidFill>
          <a:schemeClr val="tx2"/>
        </a:solidFill>
        <a:ln>
          <a:solidFill>
            <a:schemeClr val="tx2"/>
          </a:solidFill>
        </a:ln>
      </dgm:spPr>
      <dgm:t>
        <a:bodyPr/>
        <a:lstStyle/>
        <a:p>
          <a:r>
            <a:rPr lang="en-US" b="1" u="sng" dirty="0"/>
            <a:t>Result</a:t>
          </a:r>
        </a:p>
      </dgm:t>
    </dgm:pt>
    <dgm:pt modelId="{50D40433-76D3-43FB-B7AF-7EEE83D1C94F}" type="parTrans" cxnId="{D6B4E9A4-CFED-41F2-A967-2F03D52DD242}">
      <dgm:prSet/>
      <dgm:spPr/>
      <dgm:t>
        <a:bodyPr/>
        <a:lstStyle/>
        <a:p>
          <a:endParaRPr lang="en-US"/>
        </a:p>
      </dgm:t>
    </dgm:pt>
    <dgm:pt modelId="{8B549C76-7DAD-4D21-ABE2-36886980B4B7}" type="sibTrans" cxnId="{D6B4E9A4-CFED-41F2-A967-2F03D52DD242}">
      <dgm:prSet/>
      <dgm:spPr/>
      <dgm:t>
        <a:bodyPr/>
        <a:lstStyle/>
        <a:p>
          <a:endParaRPr lang="en-US"/>
        </a:p>
      </dgm:t>
    </dgm:pt>
    <dgm:pt modelId="{9347C88F-FD92-4D0A-959C-361467D5FD6F}" type="pres">
      <dgm:prSet presAssocID="{72595BDE-A4F2-4148-8801-D193EB5383C4}" presName="linearFlow" presStyleCnt="0">
        <dgm:presLayoutVars>
          <dgm:dir/>
          <dgm:animLvl val="lvl"/>
          <dgm:resizeHandles val="exact"/>
        </dgm:presLayoutVars>
      </dgm:prSet>
      <dgm:spPr/>
    </dgm:pt>
    <dgm:pt modelId="{35342140-A593-45AA-85ED-68BC3D51ABA9}" type="pres">
      <dgm:prSet presAssocID="{AE853823-51D1-4452-9491-C3459CAC6673}" presName="composite" presStyleCnt="0"/>
      <dgm:spPr/>
    </dgm:pt>
    <dgm:pt modelId="{52ADA7DE-6BCA-4F0C-9D10-D98988A29018}" type="pres">
      <dgm:prSet presAssocID="{AE853823-51D1-4452-9491-C3459CAC6673}" presName="parentText" presStyleLbl="alignNode1" presStyleIdx="0" presStyleCnt="6">
        <dgm:presLayoutVars>
          <dgm:chMax val="1"/>
          <dgm:bulletEnabled val="1"/>
        </dgm:presLayoutVars>
      </dgm:prSet>
      <dgm:spPr/>
    </dgm:pt>
    <dgm:pt modelId="{72570186-0530-45C7-85B1-24FD2C494CB9}" type="pres">
      <dgm:prSet presAssocID="{AE853823-51D1-4452-9491-C3459CAC6673}" presName="descendantText" presStyleLbl="alignAcc1" presStyleIdx="0" presStyleCnt="6">
        <dgm:presLayoutVars>
          <dgm:bulletEnabled val="1"/>
        </dgm:presLayoutVars>
      </dgm:prSet>
      <dgm:spPr/>
    </dgm:pt>
    <dgm:pt modelId="{6F6E3664-793A-48C1-A959-0F11F2F11E5A}" type="pres">
      <dgm:prSet presAssocID="{863987F0-61F1-400D-A7E6-124A39B1990C}" presName="sp" presStyleCnt="0"/>
      <dgm:spPr/>
    </dgm:pt>
    <dgm:pt modelId="{C1144705-0F04-4762-98A1-3EFE02888E31}" type="pres">
      <dgm:prSet presAssocID="{DF4C28D2-2D21-4EF5-8AF5-1CE5C3E07A5D}" presName="composite" presStyleCnt="0"/>
      <dgm:spPr/>
    </dgm:pt>
    <dgm:pt modelId="{1366C108-0727-4BB4-9706-E56271BB80AD}" type="pres">
      <dgm:prSet presAssocID="{DF4C28D2-2D21-4EF5-8AF5-1CE5C3E07A5D}" presName="parentText" presStyleLbl="alignNode1" presStyleIdx="1" presStyleCnt="6">
        <dgm:presLayoutVars>
          <dgm:chMax val="1"/>
          <dgm:bulletEnabled val="1"/>
        </dgm:presLayoutVars>
      </dgm:prSet>
      <dgm:spPr/>
    </dgm:pt>
    <dgm:pt modelId="{D38289C0-CE43-4AA1-B922-A19702E989EC}" type="pres">
      <dgm:prSet presAssocID="{DF4C28D2-2D21-4EF5-8AF5-1CE5C3E07A5D}" presName="descendantText" presStyleLbl="alignAcc1" presStyleIdx="1" presStyleCnt="6">
        <dgm:presLayoutVars>
          <dgm:bulletEnabled val="1"/>
        </dgm:presLayoutVars>
      </dgm:prSet>
      <dgm:spPr/>
    </dgm:pt>
    <dgm:pt modelId="{95F2D534-69F4-4F02-BEAD-5E626E4E045C}" type="pres">
      <dgm:prSet presAssocID="{572678AF-6FC3-438B-808E-D2434D55988E}" presName="sp" presStyleCnt="0"/>
      <dgm:spPr/>
    </dgm:pt>
    <dgm:pt modelId="{547B4406-D5A2-4523-8CF1-2074E7FF7F7D}" type="pres">
      <dgm:prSet presAssocID="{138C825A-F939-4EA0-AEE3-2B1576F5CE17}" presName="composite" presStyleCnt="0"/>
      <dgm:spPr/>
    </dgm:pt>
    <dgm:pt modelId="{F9C08BAC-C271-46FC-96CC-E1B903803435}" type="pres">
      <dgm:prSet presAssocID="{138C825A-F939-4EA0-AEE3-2B1576F5CE17}" presName="parentText" presStyleLbl="alignNode1" presStyleIdx="2" presStyleCnt="6">
        <dgm:presLayoutVars>
          <dgm:chMax val="1"/>
          <dgm:bulletEnabled val="1"/>
        </dgm:presLayoutVars>
      </dgm:prSet>
      <dgm:spPr/>
    </dgm:pt>
    <dgm:pt modelId="{526A641D-68A9-4CB1-8902-784FA7F0DE4F}" type="pres">
      <dgm:prSet presAssocID="{138C825A-F939-4EA0-AEE3-2B1576F5CE17}" presName="descendantText" presStyleLbl="alignAcc1" presStyleIdx="2" presStyleCnt="6">
        <dgm:presLayoutVars>
          <dgm:bulletEnabled val="1"/>
        </dgm:presLayoutVars>
      </dgm:prSet>
      <dgm:spPr/>
    </dgm:pt>
    <dgm:pt modelId="{3A2CB2FF-DBC0-480F-8467-F442266047CA}" type="pres">
      <dgm:prSet presAssocID="{5B85778D-89BF-434D-81F4-45031060FE63}" presName="sp" presStyleCnt="0"/>
      <dgm:spPr/>
    </dgm:pt>
    <dgm:pt modelId="{EEA69047-A86F-43AE-8852-80614790A7C3}" type="pres">
      <dgm:prSet presAssocID="{E37E92EB-1FEF-41B7-94DC-452C1B7F1FC7}" presName="composite" presStyleCnt="0"/>
      <dgm:spPr/>
    </dgm:pt>
    <dgm:pt modelId="{B5D8FF2D-1D52-4D28-ADFF-9213916B5075}" type="pres">
      <dgm:prSet presAssocID="{E37E92EB-1FEF-41B7-94DC-452C1B7F1FC7}" presName="parentText" presStyleLbl="alignNode1" presStyleIdx="3" presStyleCnt="6">
        <dgm:presLayoutVars>
          <dgm:chMax val="1"/>
          <dgm:bulletEnabled val="1"/>
        </dgm:presLayoutVars>
      </dgm:prSet>
      <dgm:spPr/>
    </dgm:pt>
    <dgm:pt modelId="{257E5877-47EE-443B-8F63-02F326D72DFF}" type="pres">
      <dgm:prSet presAssocID="{E37E92EB-1FEF-41B7-94DC-452C1B7F1FC7}" presName="descendantText" presStyleLbl="alignAcc1" presStyleIdx="3" presStyleCnt="6">
        <dgm:presLayoutVars>
          <dgm:bulletEnabled val="1"/>
        </dgm:presLayoutVars>
      </dgm:prSet>
      <dgm:spPr/>
    </dgm:pt>
    <dgm:pt modelId="{58F865CF-9076-4451-AA09-84280FDB8723}" type="pres">
      <dgm:prSet presAssocID="{E31B4ECA-34E9-4E85-98D9-C82D2C7A78F0}" presName="sp" presStyleCnt="0"/>
      <dgm:spPr/>
    </dgm:pt>
    <dgm:pt modelId="{E80CC7F3-89F5-4779-85FC-BA185DDC40FC}" type="pres">
      <dgm:prSet presAssocID="{5B4000E2-748E-494E-B8A1-3503E3C6285B}" presName="composite" presStyleCnt="0"/>
      <dgm:spPr/>
    </dgm:pt>
    <dgm:pt modelId="{EE3B6AC7-4DB3-4A15-9EA5-DC0B4CF1049E}" type="pres">
      <dgm:prSet presAssocID="{5B4000E2-748E-494E-B8A1-3503E3C6285B}" presName="parentText" presStyleLbl="alignNode1" presStyleIdx="4" presStyleCnt="6">
        <dgm:presLayoutVars>
          <dgm:chMax val="1"/>
          <dgm:bulletEnabled val="1"/>
        </dgm:presLayoutVars>
      </dgm:prSet>
      <dgm:spPr/>
    </dgm:pt>
    <dgm:pt modelId="{FC886410-D61C-4716-8F0A-7EAEAF590221}" type="pres">
      <dgm:prSet presAssocID="{5B4000E2-748E-494E-B8A1-3503E3C6285B}" presName="descendantText" presStyleLbl="alignAcc1" presStyleIdx="4" presStyleCnt="6">
        <dgm:presLayoutVars>
          <dgm:bulletEnabled val="1"/>
        </dgm:presLayoutVars>
      </dgm:prSet>
      <dgm:spPr/>
    </dgm:pt>
    <dgm:pt modelId="{B4913ADE-52EE-41CD-9869-1747D836152B}" type="pres">
      <dgm:prSet presAssocID="{9FBB148A-EEE3-4530-9236-B5EEB9F5A0A6}" presName="sp" presStyleCnt="0"/>
      <dgm:spPr/>
    </dgm:pt>
    <dgm:pt modelId="{32CA59F3-0CD3-4531-B019-AE845C9FA4CF}" type="pres">
      <dgm:prSet presAssocID="{302EFF8B-6C0A-4B23-A6C2-44A83F924F78}" presName="composite" presStyleCnt="0"/>
      <dgm:spPr/>
    </dgm:pt>
    <dgm:pt modelId="{30D0795A-0CF6-4B0B-B42D-6E21A607B24D}" type="pres">
      <dgm:prSet presAssocID="{302EFF8B-6C0A-4B23-A6C2-44A83F924F78}" presName="parentText" presStyleLbl="alignNode1" presStyleIdx="5" presStyleCnt="6">
        <dgm:presLayoutVars>
          <dgm:chMax val="1"/>
          <dgm:bulletEnabled val="1"/>
        </dgm:presLayoutVars>
      </dgm:prSet>
      <dgm:spPr/>
    </dgm:pt>
    <dgm:pt modelId="{6DE7C6CE-C723-4268-A680-D50DC9BE6406}" type="pres">
      <dgm:prSet presAssocID="{302EFF8B-6C0A-4B23-A6C2-44A83F924F78}" presName="descendantText" presStyleLbl="alignAcc1" presStyleIdx="5" presStyleCnt="6">
        <dgm:presLayoutVars>
          <dgm:bulletEnabled val="1"/>
        </dgm:presLayoutVars>
      </dgm:prSet>
      <dgm:spPr/>
    </dgm:pt>
  </dgm:ptLst>
  <dgm:cxnLst>
    <dgm:cxn modelId="{E6462900-2AFE-4939-86B6-9DF38E8D2CC7}" type="presOf" srcId="{B3C31FAF-7D5C-4512-9C96-010FCC6FAB50}" destId="{257E5877-47EE-443B-8F63-02F326D72DFF}" srcOrd="0" destOrd="0" presId="urn:microsoft.com/office/officeart/2005/8/layout/chevron2"/>
    <dgm:cxn modelId="{03059414-0D2C-44A8-ABD0-61A0D04AB805}" srcId="{302EFF8B-6C0A-4B23-A6C2-44A83F924F78}" destId="{06A15FA7-FD7E-49E2-A244-553E94BC5FCF}" srcOrd="0" destOrd="0" parTransId="{89365EC5-355E-4851-9044-61388AC73889}" sibTransId="{47B278EF-2A5D-4317-8A24-06703DFA5320}"/>
    <dgm:cxn modelId="{D8AEEF18-B8B4-4425-9629-24DAFBA34F79}" srcId="{AE853823-51D1-4452-9491-C3459CAC6673}" destId="{27AA777C-0F22-4A9C-B8F3-E3CE44701CB7}" srcOrd="0" destOrd="0" parTransId="{785AB3C6-8546-416A-A4D0-08A516147B72}" sibTransId="{8AA7D8E2-1718-413B-81A0-BDCA55119566}"/>
    <dgm:cxn modelId="{2332A332-5340-432E-B304-BD79366C57ED}" type="presOf" srcId="{E37E92EB-1FEF-41B7-94DC-452C1B7F1FC7}" destId="{B5D8FF2D-1D52-4D28-ADFF-9213916B5075}" srcOrd="0" destOrd="0" presId="urn:microsoft.com/office/officeart/2005/8/layout/chevron2"/>
    <dgm:cxn modelId="{B03F1F3F-140A-4CC1-80A0-4D561694D6C1}" type="presOf" srcId="{5B4000E2-748E-494E-B8A1-3503E3C6285B}" destId="{EE3B6AC7-4DB3-4A15-9EA5-DC0B4CF1049E}" srcOrd="0" destOrd="0" presId="urn:microsoft.com/office/officeart/2005/8/layout/chevron2"/>
    <dgm:cxn modelId="{0EC80166-2A30-43CA-A324-B22A585B5446}" srcId="{72595BDE-A4F2-4148-8801-D193EB5383C4}" destId="{138C825A-F939-4EA0-AEE3-2B1576F5CE17}" srcOrd="2" destOrd="0" parTransId="{CAF8D1C5-2371-4A54-B8AC-7EA6CAC5AC34}" sibTransId="{5B85778D-89BF-434D-81F4-45031060FE63}"/>
    <dgm:cxn modelId="{95C83669-6664-4330-9399-01967E5BA5C5}" type="presOf" srcId="{88137351-3BC7-4AAC-A7CC-72BAAA4651B0}" destId="{FC886410-D61C-4716-8F0A-7EAEAF590221}" srcOrd="0" destOrd="0" presId="urn:microsoft.com/office/officeart/2005/8/layout/chevron2"/>
    <dgm:cxn modelId="{318B655A-62A6-40E5-9115-FBF0BBD8F6DB}" srcId="{72595BDE-A4F2-4148-8801-D193EB5383C4}" destId="{AE853823-51D1-4452-9491-C3459CAC6673}" srcOrd="0" destOrd="0" parTransId="{5E67AC9C-4357-42E8-A701-C856D36E2625}" sibTransId="{863987F0-61F1-400D-A7E6-124A39B1990C}"/>
    <dgm:cxn modelId="{6A43817A-0CF6-488D-8CAB-1A93C11B0D3C}" srcId="{E37E92EB-1FEF-41B7-94DC-452C1B7F1FC7}" destId="{B3C31FAF-7D5C-4512-9C96-010FCC6FAB50}" srcOrd="0" destOrd="0" parTransId="{4B997097-BE41-40AE-B319-8606F8446D19}" sibTransId="{D503F12A-D77C-4F95-8647-6B20F84031F9}"/>
    <dgm:cxn modelId="{0C4AC989-2000-4ADA-B5AE-E7A434436A55}" srcId="{72595BDE-A4F2-4148-8801-D193EB5383C4}" destId="{DF4C28D2-2D21-4EF5-8AF5-1CE5C3E07A5D}" srcOrd="1" destOrd="0" parTransId="{94DDB5F4-8159-408F-933D-AB363F7B01CB}" sibTransId="{572678AF-6FC3-438B-808E-D2434D55988E}"/>
    <dgm:cxn modelId="{0872A48B-9D9C-480A-89E4-2A1EE0980901}" srcId="{DF4C28D2-2D21-4EF5-8AF5-1CE5C3E07A5D}" destId="{BEF46595-2247-4985-BE3B-96F7508A18DB}" srcOrd="0" destOrd="0" parTransId="{A1E2E479-AB74-4A2A-AFB0-5DF70E857686}" sibTransId="{C406B742-5BF9-4593-8D97-213F98B2222B}"/>
    <dgm:cxn modelId="{A2674F8E-4B01-4524-9CC7-D0A433FF873A}" type="presOf" srcId="{138C825A-F939-4EA0-AEE3-2B1576F5CE17}" destId="{F9C08BAC-C271-46FC-96CC-E1B903803435}" srcOrd="0" destOrd="0" presId="urn:microsoft.com/office/officeart/2005/8/layout/chevron2"/>
    <dgm:cxn modelId="{25C0D78F-716A-4CCA-9E8A-8DBD86E0A89B}" type="presOf" srcId="{BEF46595-2247-4985-BE3B-96F7508A18DB}" destId="{D38289C0-CE43-4AA1-B922-A19702E989EC}" srcOrd="0" destOrd="0" presId="urn:microsoft.com/office/officeart/2005/8/layout/chevron2"/>
    <dgm:cxn modelId="{FC56A790-179B-4261-B8D7-98A5B18E527F}" srcId="{5B4000E2-748E-494E-B8A1-3503E3C6285B}" destId="{88137351-3BC7-4AAC-A7CC-72BAAA4651B0}" srcOrd="0" destOrd="0" parTransId="{D4D3127F-F80F-4144-A3FA-45334059F269}" sibTransId="{CA360BF9-45DC-47F7-B3A0-B4D77B161A92}"/>
    <dgm:cxn modelId="{3F39CF90-185B-431C-811F-4CC1C4E59CDC}" type="presOf" srcId="{302EFF8B-6C0A-4B23-A6C2-44A83F924F78}" destId="{30D0795A-0CF6-4B0B-B42D-6E21A607B24D}" srcOrd="0" destOrd="0" presId="urn:microsoft.com/office/officeart/2005/8/layout/chevron2"/>
    <dgm:cxn modelId="{24367E94-2558-473E-9229-0F976F848DC0}" type="presOf" srcId="{7BD5BDE7-29A2-40A1-A8A5-0BE2E91BB6F4}" destId="{526A641D-68A9-4CB1-8902-784FA7F0DE4F}" srcOrd="0" destOrd="0" presId="urn:microsoft.com/office/officeart/2005/8/layout/chevron2"/>
    <dgm:cxn modelId="{3AEF27A2-0678-4B9C-A9C2-1700062789D9}" type="presOf" srcId="{72595BDE-A4F2-4148-8801-D193EB5383C4}" destId="{9347C88F-FD92-4D0A-959C-361467D5FD6F}" srcOrd="0" destOrd="0" presId="urn:microsoft.com/office/officeart/2005/8/layout/chevron2"/>
    <dgm:cxn modelId="{D6B4E9A4-CFED-41F2-A967-2F03D52DD242}" srcId="{72595BDE-A4F2-4148-8801-D193EB5383C4}" destId="{302EFF8B-6C0A-4B23-A6C2-44A83F924F78}" srcOrd="5" destOrd="0" parTransId="{50D40433-76D3-43FB-B7AF-7EEE83D1C94F}" sibTransId="{8B549C76-7DAD-4D21-ABE2-36886980B4B7}"/>
    <dgm:cxn modelId="{2C7CA0B4-FBCB-4B91-85A7-62FC4F4F254A}" srcId="{138C825A-F939-4EA0-AEE3-2B1576F5CE17}" destId="{7BD5BDE7-29A2-40A1-A8A5-0BE2E91BB6F4}" srcOrd="0" destOrd="0" parTransId="{251BE440-92D1-4943-88C7-1AED1362E9CB}" sibTransId="{BB023AB3-56B2-4E1B-A2C4-E6864F661454}"/>
    <dgm:cxn modelId="{8E4F58B8-98BD-4C17-A441-2361D5CE97A1}" type="presOf" srcId="{DF4C28D2-2D21-4EF5-8AF5-1CE5C3E07A5D}" destId="{1366C108-0727-4BB4-9706-E56271BB80AD}" srcOrd="0" destOrd="0" presId="urn:microsoft.com/office/officeart/2005/8/layout/chevron2"/>
    <dgm:cxn modelId="{2A324FCB-4948-49E8-9EC8-681614ABD43F}" type="presOf" srcId="{06A15FA7-FD7E-49E2-A244-553E94BC5FCF}" destId="{6DE7C6CE-C723-4268-A680-D50DC9BE6406}" srcOrd="0" destOrd="0" presId="urn:microsoft.com/office/officeart/2005/8/layout/chevron2"/>
    <dgm:cxn modelId="{F8F1FBD3-CE2E-4290-92F5-4758C9A5FA9D}" type="presOf" srcId="{AE853823-51D1-4452-9491-C3459CAC6673}" destId="{52ADA7DE-6BCA-4F0C-9D10-D98988A29018}" srcOrd="0" destOrd="0" presId="urn:microsoft.com/office/officeart/2005/8/layout/chevron2"/>
    <dgm:cxn modelId="{DB34FFD5-3781-489C-8D22-A23520DB6306}" type="presOf" srcId="{27AA777C-0F22-4A9C-B8F3-E3CE44701CB7}" destId="{72570186-0530-45C7-85B1-24FD2C494CB9}" srcOrd="0" destOrd="0" presId="urn:microsoft.com/office/officeart/2005/8/layout/chevron2"/>
    <dgm:cxn modelId="{8C326FD8-5304-4B70-8317-C3711305C7C9}" srcId="{72595BDE-A4F2-4148-8801-D193EB5383C4}" destId="{E37E92EB-1FEF-41B7-94DC-452C1B7F1FC7}" srcOrd="3" destOrd="0" parTransId="{E4F7F914-BB7B-493A-A785-9BC478299DF2}" sibTransId="{E31B4ECA-34E9-4E85-98D9-C82D2C7A78F0}"/>
    <dgm:cxn modelId="{7E2A2BE5-B9C8-4C8E-B987-4AD6AEDCEF29}" srcId="{72595BDE-A4F2-4148-8801-D193EB5383C4}" destId="{5B4000E2-748E-494E-B8A1-3503E3C6285B}" srcOrd="4" destOrd="0" parTransId="{4BAC3D07-E6C6-448F-A4E0-4E63F7B8891B}" sibTransId="{9FBB148A-EEE3-4530-9236-B5EEB9F5A0A6}"/>
    <dgm:cxn modelId="{DD247722-8B4B-4D54-823D-D2AFA904FB4A}" type="presParOf" srcId="{9347C88F-FD92-4D0A-959C-361467D5FD6F}" destId="{35342140-A593-45AA-85ED-68BC3D51ABA9}" srcOrd="0" destOrd="0" presId="urn:microsoft.com/office/officeart/2005/8/layout/chevron2"/>
    <dgm:cxn modelId="{1765AC93-1EE3-438F-AE1E-061162D37ACE}" type="presParOf" srcId="{35342140-A593-45AA-85ED-68BC3D51ABA9}" destId="{52ADA7DE-6BCA-4F0C-9D10-D98988A29018}" srcOrd="0" destOrd="0" presId="urn:microsoft.com/office/officeart/2005/8/layout/chevron2"/>
    <dgm:cxn modelId="{A2761DD3-0C72-4DE4-A527-1F19B4082E9D}" type="presParOf" srcId="{35342140-A593-45AA-85ED-68BC3D51ABA9}" destId="{72570186-0530-45C7-85B1-24FD2C494CB9}" srcOrd="1" destOrd="0" presId="urn:microsoft.com/office/officeart/2005/8/layout/chevron2"/>
    <dgm:cxn modelId="{344E802E-8F56-4ABB-9301-2C0237F99D9D}" type="presParOf" srcId="{9347C88F-FD92-4D0A-959C-361467D5FD6F}" destId="{6F6E3664-793A-48C1-A959-0F11F2F11E5A}" srcOrd="1" destOrd="0" presId="urn:microsoft.com/office/officeart/2005/8/layout/chevron2"/>
    <dgm:cxn modelId="{CCE7A094-555A-4491-BCF1-33F018B74CB5}" type="presParOf" srcId="{9347C88F-FD92-4D0A-959C-361467D5FD6F}" destId="{C1144705-0F04-4762-98A1-3EFE02888E31}" srcOrd="2" destOrd="0" presId="urn:microsoft.com/office/officeart/2005/8/layout/chevron2"/>
    <dgm:cxn modelId="{D24F973D-0DE3-46D0-B61B-9732CB942335}" type="presParOf" srcId="{C1144705-0F04-4762-98A1-3EFE02888E31}" destId="{1366C108-0727-4BB4-9706-E56271BB80AD}" srcOrd="0" destOrd="0" presId="urn:microsoft.com/office/officeart/2005/8/layout/chevron2"/>
    <dgm:cxn modelId="{1AAFA7B1-FC78-4A26-87A8-AE984CB5C313}" type="presParOf" srcId="{C1144705-0F04-4762-98A1-3EFE02888E31}" destId="{D38289C0-CE43-4AA1-B922-A19702E989EC}" srcOrd="1" destOrd="0" presId="urn:microsoft.com/office/officeart/2005/8/layout/chevron2"/>
    <dgm:cxn modelId="{7903DE9F-9278-4785-92A3-F0B41E240D99}" type="presParOf" srcId="{9347C88F-FD92-4D0A-959C-361467D5FD6F}" destId="{95F2D534-69F4-4F02-BEAD-5E626E4E045C}" srcOrd="3" destOrd="0" presId="urn:microsoft.com/office/officeart/2005/8/layout/chevron2"/>
    <dgm:cxn modelId="{8D9E7349-BB30-40AA-920C-F0488D8F0700}" type="presParOf" srcId="{9347C88F-FD92-4D0A-959C-361467D5FD6F}" destId="{547B4406-D5A2-4523-8CF1-2074E7FF7F7D}" srcOrd="4" destOrd="0" presId="urn:microsoft.com/office/officeart/2005/8/layout/chevron2"/>
    <dgm:cxn modelId="{7A594F48-501A-43B8-A118-3EA530518D70}" type="presParOf" srcId="{547B4406-D5A2-4523-8CF1-2074E7FF7F7D}" destId="{F9C08BAC-C271-46FC-96CC-E1B903803435}" srcOrd="0" destOrd="0" presId="urn:microsoft.com/office/officeart/2005/8/layout/chevron2"/>
    <dgm:cxn modelId="{717F0CE8-087F-49AB-8358-98E17FB445AB}" type="presParOf" srcId="{547B4406-D5A2-4523-8CF1-2074E7FF7F7D}" destId="{526A641D-68A9-4CB1-8902-784FA7F0DE4F}" srcOrd="1" destOrd="0" presId="urn:microsoft.com/office/officeart/2005/8/layout/chevron2"/>
    <dgm:cxn modelId="{790E48F3-F07A-4187-B2AE-F203E9F13C65}" type="presParOf" srcId="{9347C88F-FD92-4D0A-959C-361467D5FD6F}" destId="{3A2CB2FF-DBC0-480F-8467-F442266047CA}" srcOrd="5" destOrd="0" presId="urn:microsoft.com/office/officeart/2005/8/layout/chevron2"/>
    <dgm:cxn modelId="{20ACA6F5-55DD-4685-A884-F0C00B149208}" type="presParOf" srcId="{9347C88F-FD92-4D0A-959C-361467D5FD6F}" destId="{EEA69047-A86F-43AE-8852-80614790A7C3}" srcOrd="6" destOrd="0" presId="urn:microsoft.com/office/officeart/2005/8/layout/chevron2"/>
    <dgm:cxn modelId="{71E7A881-2218-4734-8F5C-64DF93805293}" type="presParOf" srcId="{EEA69047-A86F-43AE-8852-80614790A7C3}" destId="{B5D8FF2D-1D52-4D28-ADFF-9213916B5075}" srcOrd="0" destOrd="0" presId="urn:microsoft.com/office/officeart/2005/8/layout/chevron2"/>
    <dgm:cxn modelId="{703DBC28-D7C7-4C5F-A306-7E14E6F04585}" type="presParOf" srcId="{EEA69047-A86F-43AE-8852-80614790A7C3}" destId="{257E5877-47EE-443B-8F63-02F326D72DFF}" srcOrd="1" destOrd="0" presId="urn:microsoft.com/office/officeart/2005/8/layout/chevron2"/>
    <dgm:cxn modelId="{706F3D45-40B5-496C-A2BD-6257809433F7}" type="presParOf" srcId="{9347C88F-FD92-4D0A-959C-361467D5FD6F}" destId="{58F865CF-9076-4451-AA09-84280FDB8723}" srcOrd="7" destOrd="0" presId="urn:microsoft.com/office/officeart/2005/8/layout/chevron2"/>
    <dgm:cxn modelId="{111FC100-1ED2-42BF-BC59-A5705D6F6D3E}" type="presParOf" srcId="{9347C88F-FD92-4D0A-959C-361467D5FD6F}" destId="{E80CC7F3-89F5-4779-85FC-BA185DDC40FC}" srcOrd="8" destOrd="0" presId="urn:microsoft.com/office/officeart/2005/8/layout/chevron2"/>
    <dgm:cxn modelId="{01C8692D-45FA-49F7-B322-073A3CCF7FBE}" type="presParOf" srcId="{E80CC7F3-89F5-4779-85FC-BA185DDC40FC}" destId="{EE3B6AC7-4DB3-4A15-9EA5-DC0B4CF1049E}" srcOrd="0" destOrd="0" presId="urn:microsoft.com/office/officeart/2005/8/layout/chevron2"/>
    <dgm:cxn modelId="{6428A410-9775-4A0B-85ED-9DB6ADC3EEF3}" type="presParOf" srcId="{E80CC7F3-89F5-4779-85FC-BA185DDC40FC}" destId="{FC886410-D61C-4716-8F0A-7EAEAF590221}" srcOrd="1" destOrd="0" presId="urn:microsoft.com/office/officeart/2005/8/layout/chevron2"/>
    <dgm:cxn modelId="{01A71691-B575-4261-97B9-9AA6CB7AA2E7}" type="presParOf" srcId="{9347C88F-FD92-4D0A-959C-361467D5FD6F}" destId="{B4913ADE-52EE-41CD-9869-1747D836152B}" srcOrd="9" destOrd="0" presId="urn:microsoft.com/office/officeart/2005/8/layout/chevron2"/>
    <dgm:cxn modelId="{206D7DBB-6F64-4D56-B0D3-1CD3D71BE60C}" type="presParOf" srcId="{9347C88F-FD92-4D0A-959C-361467D5FD6F}" destId="{32CA59F3-0CD3-4531-B019-AE845C9FA4CF}" srcOrd="10" destOrd="0" presId="urn:microsoft.com/office/officeart/2005/8/layout/chevron2"/>
    <dgm:cxn modelId="{23C08932-82F4-422C-BC2E-1C9C79237929}" type="presParOf" srcId="{32CA59F3-0CD3-4531-B019-AE845C9FA4CF}" destId="{30D0795A-0CF6-4B0B-B42D-6E21A607B24D}" srcOrd="0" destOrd="0" presId="urn:microsoft.com/office/officeart/2005/8/layout/chevron2"/>
    <dgm:cxn modelId="{20E0BB1F-954F-4962-B5E3-4F68286910FF}" type="presParOf" srcId="{32CA59F3-0CD3-4531-B019-AE845C9FA4CF}" destId="{6DE7C6CE-C723-4268-A680-D50DC9BE640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DA7DE-6BCA-4F0C-9D10-D98988A29018}">
      <dsp:nvSpPr>
        <dsp:cNvPr id="0" name=""/>
        <dsp:cNvSpPr/>
      </dsp:nvSpPr>
      <dsp:spPr>
        <a:xfrm rot="5400000">
          <a:off x="-160741" y="164701"/>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Test</a:t>
          </a:r>
        </a:p>
      </dsp:txBody>
      <dsp:txXfrm rot="-5400000">
        <a:off x="0" y="379023"/>
        <a:ext cx="750126" cy="321482"/>
      </dsp:txXfrm>
    </dsp:sp>
    <dsp:sp modelId="{72570186-0530-45C7-85B1-24FD2C494CB9}">
      <dsp:nvSpPr>
        <dsp:cNvPr id="0" name=""/>
        <dsp:cNvSpPr/>
      </dsp:nvSpPr>
      <dsp:spPr>
        <a:xfrm rot="5400000">
          <a:off x="3887883" y="-3133797"/>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To test if cancellation is a significant factor for determining the </a:t>
          </a:r>
          <a:r>
            <a:rPr lang="en-IN" sz="1800" b="0" kern="1200" dirty="0">
              <a:latin typeface="+mj-lt"/>
            </a:rPr>
            <a:t>categorization of the class </a:t>
          </a:r>
          <a:r>
            <a:rPr lang="en-IN" sz="1800" kern="1200" dirty="0">
              <a:latin typeface="+mj-lt"/>
            </a:rPr>
            <a:t>with a </a:t>
          </a:r>
          <a:r>
            <a:rPr lang="en-IN" sz="1800" b="1" u="sng" kern="1200" dirty="0">
              <a:latin typeface="+mj-lt"/>
            </a:rPr>
            <a:t>99%</a:t>
          </a:r>
          <a:r>
            <a:rPr lang="en-IN" sz="1800" kern="1200" dirty="0">
              <a:latin typeface="+mj-lt"/>
            </a:rPr>
            <a:t> confidence interval. </a:t>
          </a:r>
          <a:endParaRPr lang="en-US" sz="1800" kern="1200" dirty="0"/>
        </a:p>
      </dsp:txBody>
      <dsp:txXfrm rot="-5400000">
        <a:off x="750126" y="37963"/>
        <a:ext cx="6938057" cy="628539"/>
      </dsp:txXfrm>
    </dsp:sp>
    <dsp:sp modelId="{1366C108-0727-4BB4-9706-E56271BB80AD}">
      <dsp:nvSpPr>
        <dsp:cNvPr id="0" name=""/>
        <dsp:cNvSpPr/>
      </dsp:nvSpPr>
      <dsp:spPr>
        <a:xfrm rot="5400000">
          <a:off x="-160741" y="1139924"/>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err="1">
              <a:latin typeface="+mj-lt"/>
            </a:rPr>
            <a:t>Ho</a:t>
          </a:r>
          <a:r>
            <a:rPr lang="en-IN" sz="1800" b="1" u="sng" kern="1200" dirty="0">
              <a:latin typeface="+mj-lt"/>
            </a:rPr>
            <a:t> </a:t>
          </a:r>
          <a:endParaRPr lang="en-US" sz="1800" b="1" kern="1200" dirty="0"/>
        </a:p>
      </dsp:txBody>
      <dsp:txXfrm rot="-5400000">
        <a:off x="0" y="1354246"/>
        <a:ext cx="750126" cy="321482"/>
      </dsp:txXfrm>
    </dsp:sp>
    <dsp:sp modelId="{D38289C0-CE43-4AA1-B922-A19702E989EC}">
      <dsp:nvSpPr>
        <dsp:cNvPr id="0" name=""/>
        <dsp:cNvSpPr/>
      </dsp:nvSpPr>
      <dsp:spPr>
        <a:xfrm rot="5400000">
          <a:off x="3887883" y="-2158574"/>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Cancellation is not significant factor in determining the categorization of the class.</a:t>
          </a:r>
          <a:endParaRPr lang="en-US" sz="1800" kern="1200" dirty="0"/>
        </a:p>
      </dsp:txBody>
      <dsp:txXfrm rot="-5400000">
        <a:off x="750126" y="1013186"/>
        <a:ext cx="6938057" cy="628539"/>
      </dsp:txXfrm>
    </dsp:sp>
    <dsp:sp modelId="{F9C08BAC-C271-46FC-96CC-E1B903803435}">
      <dsp:nvSpPr>
        <dsp:cNvPr id="0" name=""/>
        <dsp:cNvSpPr/>
      </dsp:nvSpPr>
      <dsp:spPr>
        <a:xfrm rot="5400000">
          <a:off x="-160741" y="2115147"/>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a:latin typeface="+mj-lt"/>
            </a:rPr>
            <a:t>Ha</a:t>
          </a:r>
          <a:endParaRPr lang="en-US" sz="1800" kern="1200" dirty="0"/>
        </a:p>
      </dsp:txBody>
      <dsp:txXfrm rot="-5400000">
        <a:off x="0" y="2329469"/>
        <a:ext cx="750126" cy="321482"/>
      </dsp:txXfrm>
    </dsp:sp>
    <dsp:sp modelId="{526A641D-68A9-4CB1-8902-784FA7F0DE4F}">
      <dsp:nvSpPr>
        <dsp:cNvPr id="0" name=""/>
        <dsp:cNvSpPr/>
      </dsp:nvSpPr>
      <dsp:spPr>
        <a:xfrm rot="5400000">
          <a:off x="3887883" y="-1183351"/>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Cancellation is a significant factor in determining the categorization of the class. </a:t>
          </a:r>
          <a:endParaRPr lang="en-US" sz="1800" kern="1200" dirty="0"/>
        </a:p>
      </dsp:txBody>
      <dsp:txXfrm rot="-5400000">
        <a:off x="750126" y="1988409"/>
        <a:ext cx="6938057" cy="628539"/>
      </dsp:txXfrm>
    </dsp:sp>
    <dsp:sp modelId="{B5D8FF2D-1D52-4D28-ADFF-9213916B5075}">
      <dsp:nvSpPr>
        <dsp:cNvPr id="0" name=""/>
        <dsp:cNvSpPr/>
      </dsp:nvSpPr>
      <dsp:spPr>
        <a:xfrm rot="5400000">
          <a:off x="-160741" y="3090369"/>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alpha</a:t>
          </a:r>
        </a:p>
      </dsp:txBody>
      <dsp:txXfrm rot="-5400000">
        <a:off x="0" y="3304691"/>
        <a:ext cx="750126" cy="321482"/>
      </dsp:txXfrm>
    </dsp:sp>
    <dsp:sp modelId="{257E5877-47EE-443B-8F63-02F326D72DFF}">
      <dsp:nvSpPr>
        <dsp:cNvPr id="0" name=""/>
        <dsp:cNvSpPr/>
      </dsp:nvSpPr>
      <dsp:spPr>
        <a:xfrm rot="5400000">
          <a:off x="3887883" y="-208129"/>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Alpha = </a:t>
          </a:r>
          <a:r>
            <a:rPr lang="en-IN" sz="1800" b="1" u="sng" kern="1200" dirty="0"/>
            <a:t>0.01 (1-0.99) </a:t>
          </a:r>
          <a:r>
            <a:rPr lang="en-IN" sz="1800" kern="1200" dirty="0">
              <a:latin typeface="+mj-lt"/>
            </a:rPr>
            <a:t>; P value from regression: </a:t>
          </a:r>
          <a:r>
            <a:rPr lang="en-IN" sz="1800" b="1" kern="1200" dirty="0"/>
            <a:t>&lt;0.0001 </a:t>
          </a:r>
          <a:r>
            <a:rPr lang="en-IN" sz="1800" kern="1200" dirty="0">
              <a:latin typeface="+mj-lt"/>
            </a:rPr>
            <a:t>(flex, strict, moderate)</a:t>
          </a:r>
          <a:endParaRPr lang="en-US" sz="1800" kern="1200" dirty="0"/>
        </a:p>
      </dsp:txBody>
      <dsp:txXfrm rot="-5400000">
        <a:off x="750126" y="2963631"/>
        <a:ext cx="6938057" cy="628539"/>
      </dsp:txXfrm>
    </dsp:sp>
    <dsp:sp modelId="{EE3B6AC7-4DB3-4A15-9EA5-DC0B4CF1049E}">
      <dsp:nvSpPr>
        <dsp:cNvPr id="0" name=""/>
        <dsp:cNvSpPr/>
      </dsp:nvSpPr>
      <dsp:spPr>
        <a:xfrm rot="5400000">
          <a:off x="-160741" y="4065592"/>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p&lt;alpha</a:t>
          </a:r>
        </a:p>
      </dsp:txBody>
      <dsp:txXfrm rot="-5400000">
        <a:off x="0" y="4279914"/>
        <a:ext cx="750126" cy="321482"/>
      </dsp:txXfrm>
    </dsp:sp>
    <dsp:sp modelId="{FC886410-D61C-4716-8F0A-7EAEAF590221}">
      <dsp:nvSpPr>
        <dsp:cNvPr id="0" name=""/>
        <dsp:cNvSpPr/>
      </dsp:nvSpPr>
      <dsp:spPr>
        <a:xfrm rot="5400000">
          <a:off x="3887883" y="767093"/>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Since p value is less than Alpha, reject Null Hypothesis at </a:t>
          </a:r>
          <a:r>
            <a:rPr lang="en-IN" sz="1800" b="1" kern="1200" dirty="0"/>
            <a:t>99%</a:t>
          </a:r>
          <a:r>
            <a:rPr lang="en-IN" sz="1800" kern="1200" dirty="0">
              <a:latin typeface="+mj-lt"/>
            </a:rPr>
            <a:t> confidence</a:t>
          </a:r>
          <a:endParaRPr lang="en-US" sz="1800" kern="1200" dirty="0"/>
        </a:p>
      </dsp:txBody>
      <dsp:txXfrm rot="-5400000">
        <a:off x="750126" y="3938854"/>
        <a:ext cx="6938057" cy="628539"/>
      </dsp:txXfrm>
    </dsp:sp>
    <dsp:sp modelId="{30D0795A-0CF6-4B0B-B42D-6E21A607B24D}">
      <dsp:nvSpPr>
        <dsp:cNvPr id="0" name=""/>
        <dsp:cNvSpPr/>
      </dsp:nvSpPr>
      <dsp:spPr>
        <a:xfrm rot="5400000">
          <a:off x="-160741" y="5040815"/>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Result</a:t>
          </a:r>
        </a:p>
      </dsp:txBody>
      <dsp:txXfrm rot="-5400000">
        <a:off x="0" y="5255137"/>
        <a:ext cx="750126" cy="321482"/>
      </dsp:txXfrm>
    </dsp:sp>
    <dsp:sp modelId="{6DE7C6CE-C723-4268-A680-D50DC9BE6406}">
      <dsp:nvSpPr>
        <dsp:cNvPr id="0" name=""/>
        <dsp:cNvSpPr/>
      </dsp:nvSpPr>
      <dsp:spPr>
        <a:xfrm rot="5400000">
          <a:off x="3887883" y="1742316"/>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latin typeface="+mj-lt"/>
            </a:rPr>
            <a:t>Hence, we reject the null hypothesis and concluded that cancellation is an important factor in determining the categorization of the class. </a:t>
          </a:r>
          <a:endParaRPr lang="en-US" sz="1800" kern="1200" dirty="0"/>
        </a:p>
      </dsp:txBody>
      <dsp:txXfrm rot="-5400000">
        <a:off x="750126" y="4914077"/>
        <a:ext cx="6938057" cy="628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DA7DE-6BCA-4F0C-9D10-D98988A29018}">
      <dsp:nvSpPr>
        <dsp:cNvPr id="0" name=""/>
        <dsp:cNvSpPr/>
      </dsp:nvSpPr>
      <dsp:spPr>
        <a:xfrm rot="5400000">
          <a:off x="-160741" y="164701"/>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Test</a:t>
          </a:r>
        </a:p>
      </dsp:txBody>
      <dsp:txXfrm rot="-5400000">
        <a:off x="0" y="379023"/>
        <a:ext cx="750126" cy="321482"/>
      </dsp:txXfrm>
    </dsp:sp>
    <dsp:sp modelId="{72570186-0530-45C7-85B1-24FD2C494CB9}">
      <dsp:nvSpPr>
        <dsp:cNvPr id="0" name=""/>
        <dsp:cNvSpPr/>
      </dsp:nvSpPr>
      <dsp:spPr>
        <a:xfrm rot="5400000">
          <a:off x="3887883" y="-3133797"/>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To test if having a TV is a significant factor for determining the categorization of the class with a </a:t>
          </a:r>
          <a:r>
            <a:rPr lang="en-IN" sz="1800" b="1" u="sng" kern="1200" dirty="0">
              <a:latin typeface="+mn-lt"/>
            </a:rPr>
            <a:t>95%</a:t>
          </a:r>
          <a:r>
            <a:rPr lang="en-IN" sz="1800" kern="1200" dirty="0">
              <a:solidFill>
                <a:schemeClr val="tx1"/>
              </a:solidFill>
              <a:latin typeface="+mj-lt"/>
              <a:ea typeface="+mn-ea"/>
              <a:cs typeface="+mn-cs"/>
            </a:rPr>
            <a:t> confidence interval. </a:t>
          </a:r>
          <a:endParaRPr lang="en-US" sz="1800" kern="1200" dirty="0">
            <a:latin typeface="+mj-lt"/>
          </a:endParaRPr>
        </a:p>
      </dsp:txBody>
      <dsp:txXfrm rot="-5400000">
        <a:off x="750126" y="37963"/>
        <a:ext cx="6938057" cy="628539"/>
      </dsp:txXfrm>
    </dsp:sp>
    <dsp:sp modelId="{1366C108-0727-4BB4-9706-E56271BB80AD}">
      <dsp:nvSpPr>
        <dsp:cNvPr id="0" name=""/>
        <dsp:cNvSpPr/>
      </dsp:nvSpPr>
      <dsp:spPr>
        <a:xfrm rot="5400000">
          <a:off x="-160741" y="1139924"/>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err="1">
              <a:latin typeface="+mj-lt"/>
            </a:rPr>
            <a:t>Ho</a:t>
          </a:r>
          <a:r>
            <a:rPr lang="en-IN" sz="1800" b="1" u="sng" kern="1200" dirty="0">
              <a:latin typeface="+mj-lt"/>
            </a:rPr>
            <a:t> </a:t>
          </a:r>
          <a:endParaRPr lang="en-US" sz="1800" b="1" kern="1200" dirty="0"/>
        </a:p>
      </dsp:txBody>
      <dsp:txXfrm rot="-5400000">
        <a:off x="0" y="1354246"/>
        <a:ext cx="750126" cy="321482"/>
      </dsp:txXfrm>
    </dsp:sp>
    <dsp:sp modelId="{D38289C0-CE43-4AA1-B922-A19702E989EC}">
      <dsp:nvSpPr>
        <dsp:cNvPr id="0" name=""/>
        <dsp:cNvSpPr/>
      </dsp:nvSpPr>
      <dsp:spPr>
        <a:xfrm rot="5400000">
          <a:off x="3887883" y="-2158574"/>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Having a TV is not significant factor in determining the categorization of the class. </a:t>
          </a:r>
          <a:endParaRPr lang="en-US" sz="1800" kern="1200" dirty="0">
            <a:latin typeface="+mj-lt"/>
          </a:endParaRPr>
        </a:p>
      </dsp:txBody>
      <dsp:txXfrm rot="-5400000">
        <a:off x="750126" y="1013186"/>
        <a:ext cx="6938057" cy="628539"/>
      </dsp:txXfrm>
    </dsp:sp>
    <dsp:sp modelId="{F9C08BAC-C271-46FC-96CC-E1B903803435}">
      <dsp:nvSpPr>
        <dsp:cNvPr id="0" name=""/>
        <dsp:cNvSpPr/>
      </dsp:nvSpPr>
      <dsp:spPr>
        <a:xfrm rot="5400000">
          <a:off x="-160741" y="2115147"/>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u="sng" kern="1200" dirty="0">
              <a:latin typeface="+mj-lt"/>
            </a:rPr>
            <a:t>Ha</a:t>
          </a:r>
          <a:endParaRPr lang="en-US" sz="1800" kern="1200" dirty="0"/>
        </a:p>
      </dsp:txBody>
      <dsp:txXfrm rot="-5400000">
        <a:off x="0" y="2329469"/>
        <a:ext cx="750126" cy="321482"/>
      </dsp:txXfrm>
    </dsp:sp>
    <dsp:sp modelId="{526A641D-68A9-4CB1-8902-784FA7F0DE4F}">
      <dsp:nvSpPr>
        <dsp:cNvPr id="0" name=""/>
        <dsp:cNvSpPr/>
      </dsp:nvSpPr>
      <dsp:spPr>
        <a:xfrm rot="5400000">
          <a:off x="3887883" y="-1183351"/>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Having a TV is a significant factor in determining the categorization of the class.</a:t>
          </a:r>
          <a:r>
            <a:rPr lang="en-IN" sz="1800" kern="1200" dirty="0">
              <a:latin typeface="+mj-lt"/>
            </a:rPr>
            <a:t> </a:t>
          </a:r>
          <a:endParaRPr lang="en-US" sz="1800" kern="1200" dirty="0">
            <a:latin typeface="+mj-lt"/>
          </a:endParaRPr>
        </a:p>
      </dsp:txBody>
      <dsp:txXfrm rot="-5400000">
        <a:off x="750126" y="1988409"/>
        <a:ext cx="6938057" cy="628539"/>
      </dsp:txXfrm>
    </dsp:sp>
    <dsp:sp modelId="{B5D8FF2D-1D52-4D28-ADFF-9213916B5075}">
      <dsp:nvSpPr>
        <dsp:cNvPr id="0" name=""/>
        <dsp:cNvSpPr/>
      </dsp:nvSpPr>
      <dsp:spPr>
        <a:xfrm rot="5400000">
          <a:off x="-160741" y="3090369"/>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alpha</a:t>
          </a:r>
        </a:p>
      </dsp:txBody>
      <dsp:txXfrm rot="-5400000">
        <a:off x="0" y="3304691"/>
        <a:ext cx="750126" cy="321482"/>
      </dsp:txXfrm>
    </dsp:sp>
    <dsp:sp modelId="{257E5877-47EE-443B-8F63-02F326D72DFF}">
      <dsp:nvSpPr>
        <dsp:cNvPr id="0" name=""/>
        <dsp:cNvSpPr/>
      </dsp:nvSpPr>
      <dsp:spPr>
        <a:xfrm rot="5400000">
          <a:off x="3887883" y="-208129"/>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Alpha </a:t>
          </a:r>
          <a:r>
            <a:rPr lang="en-IN" sz="1800" u="sng" kern="1200" dirty="0">
              <a:solidFill>
                <a:schemeClr val="tx1"/>
              </a:solidFill>
              <a:latin typeface="+mj-lt"/>
              <a:ea typeface="+mn-ea"/>
              <a:cs typeface="+mn-cs"/>
            </a:rPr>
            <a:t>= </a:t>
          </a:r>
          <a:r>
            <a:rPr lang="en-IN" sz="1800" b="1" u="sng" kern="1200" dirty="0">
              <a:latin typeface="+mn-lt"/>
            </a:rPr>
            <a:t>0.05 (1-0.95)</a:t>
          </a:r>
          <a:r>
            <a:rPr lang="en-IN" sz="1800" kern="1200" dirty="0">
              <a:solidFill>
                <a:schemeClr val="tx1"/>
              </a:solidFill>
              <a:latin typeface="+mj-lt"/>
              <a:ea typeface="+mn-ea"/>
              <a:cs typeface="+mn-cs"/>
            </a:rPr>
            <a:t>; P value from regression: </a:t>
          </a:r>
          <a:r>
            <a:rPr lang="en-IN" sz="1800" b="1" kern="1200" dirty="0">
              <a:latin typeface="+mn-lt"/>
            </a:rPr>
            <a:t>&lt;0.0001</a:t>
          </a:r>
          <a:endParaRPr lang="en-US" sz="1800" kern="1200" dirty="0">
            <a:latin typeface="+mn-lt"/>
          </a:endParaRPr>
        </a:p>
      </dsp:txBody>
      <dsp:txXfrm rot="-5400000">
        <a:off x="750126" y="2963631"/>
        <a:ext cx="6938057" cy="628539"/>
      </dsp:txXfrm>
    </dsp:sp>
    <dsp:sp modelId="{EE3B6AC7-4DB3-4A15-9EA5-DC0B4CF1049E}">
      <dsp:nvSpPr>
        <dsp:cNvPr id="0" name=""/>
        <dsp:cNvSpPr/>
      </dsp:nvSpPr>
      <dsp:spPr>
        <a:xfrm rot="5400000">
          <a:off x="-160741" y="4065592"/>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p&lt;alpha</a:t>
          </a:r>
        </a:p>
      </dsp:txBody>
      <dsp:txXfrm rot="-5400000">
        <a:off x="0" y="4279914"/>
        <a:ext cx="750126" cy="321482"/>
      </dsp:txXfrm>
    </dsp:sp>
    <dsp:sp modelId="{FC886410-D61C-4716-8F0A-7EAEAF590221}">
      <dsp:nvSpPr>
        <dsp:cNvPr id="0" name=""/>
        <dsp:cNvSpPr/>
      </dsp:nvSpPr>
      <dsp:spPr>
        <a:xfrm rot="5400000">
          <a:off x="3887883" y="767093"/>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Since p value is less than Alpha, reject Null Hypothesis at </a:t>
          </a:r>
          <a:r>
            <a:rPr lang="en-IN" sz="1800" b="1" kern="1200" dirty="0">
              <a:latin typeface="+mn-lt"/>
            </a:rPr>
            <a:t>95%</a:t>
          </a:r>
          <a:r>
            <a:rPr lang="en-IN" sz="1800" b="1" kern="1200" dirty="0">
              <a:latin typeface="+mj-lt"/>
            </a:rPr>
            <a:t> </a:t>
          </a:r>
          <a:r>
            <a:rPr lang="en-IN" sz="1800" kern="1200" dirty="0">
              <a:solidFill>
                <a:schemeClr val="tx1"/>
              </a:solidFill>
              <a:latin typeface="+mj-lt"/>
              <a:ea typeface="+mn-ea"/>
              <a:cs typeface="+mn-cs"/>
            </a:rPr>
            <a:t>confidence.</a:t>
          </a:r>
          <a:endParaRPr lang="en-US" sz="1800" kern="1200" dirty="0">
            <a:latin typeface="+mj-lt"/>
          </a:endParaRPr>
        </a:p>
      </dsp:txBody>
      <dsp:txXfrm rot="-5400000">
        <a:off x="750126" y="3938854"/>
        <a:ext cx="6938057" cy="628539"/>
      </dsp:txXfrm>
    </dsp:sp>
    <dsp:sp modelId="{30D0795A-0CF6-4B0B-B42D-6E21A607B24D}">
      <dsp:nvSpPr>
        <dsp:cNvPr id="0" name=""/>
        <dsp:cNvSpPr/>
      </dsp:nvSpPr>
      <dsp:spPr>
        <a:xfrm rot="5400000">
          <a:off x="-160741" y="5040815"/>
          <a:ext cx="1071608" cy="750126"/>
        </a:xfrm>
        <a:prstGeom prst="chevron">
          <a:avLst/>
        </a:prstGeom>
        <a:solidFill>
          <a:schemeClr val="tx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u="sng" kern="1200" dirty="0"/>
            <a:t>Result</a:t>
          </a:r>
        </a:p>
      </dsp:txBody>
      <dsp:txXfrm rot="-5400000">
        <a:off x="0" y="5255137"/>
        <a:ext cx="750126" cy="321482"/>
      </dsp:txXfrm>
    </dsp:sp>
    <dsp:sp modelId="{6DE7C6CE-C723-4268-A680-D50DC9BE6406}">
      <dsp:nvSpPr>
        <dsp:cNvPr id="0" name=""/>
        <dsp:cNvSpPr/>
      </dsp:nvSpPr>
      <dsp:spPr>
        <a:xfrm rot="5400000">
          <a:off x="3887883" y="1742316"/>
          <a:ext cx="696545" cy="6972060"/>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latin typeface="+mj-lt"/>
              <a:ea typeface="+mn-ea"/>
              <a:cs typeface="+mn-cs"/>
            </a:rPr>
            <a:t>Hence, we reject the null hypothesis and concluded that having a TV is an important factor in determining the categorization of the class.  </a:t>
          </a:r>
          <a:endParaRPr lang="en-US" sz="1800" kern="1200" dirty="0">
            <a:latin typeface="+mj-lt"/>
          </a:endParaRPr>
        </a:p>
      </dsp:txBody>
      <dsp:txXfrm rot="-5400000">
        <a:off x="750126" y="4914077"/>
        <a:ext cx="6938057" cy="6285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2018/12/07</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2018/12/07</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US" sz="1200" kern="1200" dirty="0">
                <a:solidFill>
                  <a:schemeClr val="tx1"/>
                </a:solidFill>
                <a:latin typeface="+mn-lt"/>
                <a:ea typeface="+mn-ea"/>
                <a:cs typeface="+mn-cs"/>
              </a:rPr>
              <a:t>Our population of interest is the Airbnb listings from major cities in the United States.</a:t>
            </a:r>
          </a:p>
          <a:p>
            <a:pPr algn="just" fontAlgn="base"/>
            <a:r>
              <a:rPr lang="en-US" sz="1200" kern="1200" dirty="0">
                <a:solidFill>
                  <a:schemeClr val="tx1"/>
                </a:solidFill>
                <a:latin typeface="+mn-lt"/>
                <a:ea typeface="+mn-ea"/>
                <a:cs typeface="+mn-cs"/>
              </a:rPr>
              <a:t>This is definitely a sample and not a full population as we are considering how some factors affect review ratings in only Boston, Chicago, DC, NYC, LA and SF.</a:t>
            </a:r>
          </a:p>
          <a:p>
            <a:pPr algn="just" fontAlgn="base"/>
            <a:r>
              <a:rPr lang="en-US" sz="1200" kern="1200" dirty="0">
                <a:solidFill>
                  <a:schemeClr val="tx1"/>
                </a:solidFill>
                <a:latin typeface="+mn-lt"/>
                <a:ea typeface="+mn-ea"/>
                <a:cs typeface="+mn-cs"/>
              </a:rPr>
              <a:t>Additionally, we removed about half (30k) the rows in data due to blank values, so even in the sample space of these cities, this data seems like a random sample.</a:t>
            </a:r>
          </a:p>
          <a:p>
            <a:pPr algn="just" fontAlgn="base"/>
            <a:r>
              <a:rPr lang="en-US" sz="1200" kern="1200" dirty="0">
                <a:solidFill>
                  <a:schemeClr val="tx1"/>
                </a:solidFill>
                <a:latin typeface="+mn-lt"/>
                <a:ea typeface="+mn-ea"/>
                <a:cs typeface="+mn-cs"/>
              </a:rPr>
              <a:t>So, our final cleaned dataset can be classified as a representative of the population of interest. </a:t>
            </a:r>
          </a:p>
          <a:p>
            <a:pPr marL="0" indent="0" algn="just">
              <a:buNone/>
            </a:pPr>
            <a:endParaRPr lang="en-ZA" sz="1200" dirty="0">
              <a:solidFill>
                <a:schemeClr val="tx1"/>
              </a:solidFill>
            </a:endParaRPr>
          </a:p>
          <a:p>
            <a:endParaRPr lang="en-US" sz="1200" dirty="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136013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dirty="0">
                <a:latin typeface="Corbel" panose="020B0503020204020204" pitchFamily="34" charset="0"/>
              </a:rPr>
              <a:t>Among the amenities, TV, Washer, Hot Tub and Dishwasher all have positive coefficients indicating that having these amenities would make it so that the listing is likely luxury.</a:t>
            </a:r>
          </a:p>
          <a:p>
            <a:pPr marL="342900" indent="-342900" algn="just" fontAlgn="base">
              <a:buFont typeface="Arial" panose="020B0604020202020204" pitchFamily="34" charset="0"/>
              <a:buChar char="•"/>
            </a:pPr>
            <a:r>
              <a:rPr lang="en-IN" sz="1200" dirty="0">
                <a:latin typeface="Corbel" panose="020B0503020204020204" pitchFamily="34" charset="0"/>
              </a:rPr>
              <a:t>Air conditioning had a negative coefficient, meaning that it was so commonly widespread that having it was tantamount to the listing being budget.</a:t>
            </a:r>
          </a:p>
          <a:p>
            <a:pPr marL="342900" indent="-342900" algn="just">
              <a:buFont typeface="Arial" panose="020B0604020202020204" pitchFamily="34" charset="0"/>
              <a:buChar char="•"/>
            </a:pPr>
            <a:r>
              <a:rPr lang="en-IN" sz="1200" dirty="0">
                <a:latin typeface="Corbel" panose="020B0503020204020204" pitchFamily="34" charset="0"/>
              </a:rPr>
              <a:t>TV had the highest positive coefficient of </a:t>
            </a:r>
            <a:r>
              <a:rPr lang="en-IN" sz="1200" b="1" u="sng" dirty="0"/>
              <a:t>0.81</a:t>
            </a:r>
            <a:r>
              <a:rPr lang="en-IN" sz="1200" dirty="0">
                <a:latin typeface="Corbel" panose="020B0503020204020204" pitchFamily="34" charset="0"/>
              </a:rPr>
              <a:t>, implying that listings with TVs make it much more likely for it to be luxury - which is a strange result.</a:t>
            </a:r>
            <a:endParaRPr lang="en-IN" sz="1200" b="1" u="sng" dirty="0">
              <a:latin typeface="Corbel" panose="020B05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38</a:t>
            </a:fld>
            <a:endParaRPr lang="en-ZA" dirty="0"/>
          </a:p>
        </p:txBody>
      </p:sp>
    </p:spTree>
    <p:extLst>
      <p:ext uri="{BB962C8B-B14F-4D97-AF65-F5344CB8AC3E}">
        <p14:creationId xmlns:p14="http://schemas.microsoft.com/office/powerpoint/2010/main" val="505254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kern="1200" dirty="0">
                <a:solidFill>
                  <a:schemeClr val="tx1"/>
                </a:solidFill>
                <a:latin typeface="+mn-lt"/>
                <a:ea typeface="+mn-ea"/>
                <a:cs typeface="+mn-cs"/>
              </a:rPr>
              <a:t>“Accommodates” has a decent positive coefficient of </a:t>
            </a:r>
            <a:r>
              <a:rPr lang="en-IN" sz="1200" b="1" u="sng" dirty="0"/>
              <a:t>0.40</a:t>
            </a:r>
            <a:r>
              <a:rPr lang="en-IN" sz="1200" kern="1200" dirty="0">
                <a:solidFill>
                  <a:schemeClr val="tx1"/>
                </a:solidFill>
                <a:latin typeface="+mn-lt"/>
                <a:ea typeface="+mn-ea"/>
                <a:cs typeface="+mn-cs"/>
              </a:rPr>
              <a:t>, meaning listings that can accommodate more people are more likely to be luxury, the same conclusion as from the correlation analysis.</a:t>
            </a:r>
          </a:p>
          <a:p>
            <a:pPr algn="just" fontAlgn="base"/>
            <a:endParaRPr lang="en-IN" sz="1200" kern="1200" dirty="0">
              <a:solidFill>
                <a:schemeClr val="tx1"/>
              </a:solidFill>
              <a:latin typeface="+mn-lt"/>
              <a:ea typeface="+mn-ea"/>
              <a:cs typeface="+mn-cs"/>
            </a:endParaRPr>
          </a:p>
          <a:p>
            <a:pPr algn="just"/>
            <a:r>
              <a:rPr lang="en-IN" sz="1200" kern="1200" dirty="0">
                <a:solidFill>
                  <a:schemeClr val="tx1"/>
                </a:solidFill>
                <a:latin typeface="+mn-lt"/>
                <a:ea typeface="+mn-ea"/>
                <a:cs typeface="+mn-cs"/>
              </a:rPr>
              <a:t>The cancellation policy dummy variables have very strong negative relationships given their coefficients (around </a:t>
            </a:r>
            <a:r>
              <a:rPr lang="en-IN" sz="1200" b="1" u="sng" dirty="0"/>
              <a:t>-2</a:t>
            </a:r>
            <a:r>
              <a:rPr lang="en-IN" sz="1200" dirty="0"/>
              <a:t> to </a:t>
            </a:r>
            <a:r>
              <a:rPr lang="en-IN" sz="1200" b="1" u="sng" dirty="0"/>
              <a:t>-2.46</a:t>
            </a:r>
            <a:r>
              <a:rPr lang="en-IN" sz="1200" dirty="0"/>
              <a:t>) </a:t>
            </a:r>
            <a:r>
              <a:rPr lang="en-IN" sz="1200" kern="1200" dirty="0">
                <a:solidFill>
                  <a:schemeClr val="tx1"/>
                </a:solidFill>
                <a:latin typeface="+mn-lt"/>
                <a:ea typeface="+mn-ea"/>
                <a:cs typeface="+mn-cs"/>
              </a:rPr>
              <a:t>- the more flexible the policy, the more negative it is. This can mean that having a strict policy would tend the listing to be more luxurious - inline with our predictions and correlation analysis.</a:t>
            </a:r>
            <a:endParaRPr lang="en-IN" sz="1200" b="1" u="sng"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40</a:t>
            </a:fld>
            <a:endParaRPr lang="en-ZA" dirty="0"/>
          </a:p>
        </p:txBody>
      </p:sp>
    </p:spTree>
    <p:extLst>
      <p:ext uri="{BB962C8B-B14F-4D97-AF65-F5344CB8AC3E}">
        <p14:creationId xmlns:p14="http://schemas.microsoft.com/office/powerpoint/2010/main" val="124035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have the highest positive coefficient of </a:t>
            </a:r>
            <a:r>
              <a:rPr lang="en-IN" sz="1200" b="1" u="sng" dirty="0"/>
              <a:t>1.24</a:t>
            </a:r>
            <a:r>
              <a:rPr lang="en-IN" sz="1200" dirty="0"/>
              <a:t>.</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For every bedroom more in a listing, the logit for class being luxury </a:t>
            </a:r>
            <a:r>
              <a:rPr lang="en-IN" sz="1200" b="1" u="sng" kern="1200" dirty="0">
                <a:solidFill>
                  <a:schemeClr val="tx1"/>
                </a:solidFill>
                <a:latin typeface="+mn-lt"/>
                <a:ea typeface="+mn-ea"/>
                <a:cs typeface="+mn-cs"/>
              </a:rPr>
              <a:t>increases</a:t>
            </a:r>
            <a:r>
              <a:rPr lang="en-IN" sz="1200" kern="1200" dirty="0">
                <a:solidFill>
                  <a:schemeClr val="tx1"/>
                </a:solidFill>
                <a:latin typeface="+mn-lt"/>
                <a:ea typeface="+mn-ea"/>
                <a:cs typeface="+mn-cs"/>
              </a:rPr>
              <a:t> by </a:t>
            </a:r>
            <a:r>
              <a:rPr lang="en-IN" sz="1200" b="1" u="sng" dirty="0"/>
              <a:t>1.24</a:t>
            </a:r>
            <a:r>
              <a:rPr lang="en-IN" sz="1200" kern="1200" dirty="0">
                <a:solidFill>
                  <a:schemeClr val="tx1"/>
                </a:solidFill>
                <a:latin typeface="+mn-lt"/>
                <a:ea typeface="+mn-ea"/>
                <a:cs typeface="+mn-cs"/>
              </a:rPr>
              <a:t>. </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This variable has a chance to be the largest influencer in predicting class.</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We say this, since this variable can take values from 0 to 10, which is much higher than any other variable apart from accommodates. Since accommodates has such a low coefficient, we can confidently declare that number of bedrooms is the biggest influencer.</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42</a:t>
            </a:fld>
            <a:endParaRPr lang="en-ZA" dirty="0"/>
          </a:p>
        </p:txBody>
      </p:sp>
    </p:spTree>
    <p:extLst>
      <p:ext uri="{BB962C8B-B14F-4D97-AF65-F5344CB8AC3E}">
        <p14:creationId xmlns:p14="http://schemas.microsoft.com/office/powerpoint/2010/main" val="429842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The interaction variable has a coefficient of </a:t>
            </a:r>
            <a:r>
              <a:rPr lang="en-IN" sz="2400" b="1" u="sng" dirty="0"/>
              <a:t>-0.07.</a:t>
            </a:r>
            <a:endParaRPr lang="en-IN" sz="2400" dirty="0"/>
          </a:p>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This means that for every 1</a:t>
            </a:r>
          </a:p>
          <a:p>
            <a:pPr marL="914400" lvl="1" indent="-457200" algn="just" fontAlgn="base">
              <a:buFont typeface="+mj-lt"/>
              <a:buAutoNum type="arabicPeriod"/>
            </a:pPr>
            <a:r>
              <a:rPr lang="en-IN" sz="2400" kern="1200" dirty="0">
                <a:solidFill>
                  <a:schemeClr val="tx1"/>
                </a:solidFill>
                <a:latin typeface="+mn-lt"/>
                <a:ea typeface="+mn-ea"/>
                <a:cs typeface="+mn-cs"/>
              </a:rPr>
              <a:t>Bedroom more, the number accommodated would contribute to the logit for luxury class </a:t>
            </a:r>
            <a:r>
              <a:rPr lang="en-IN" sz="2400" b="1" u="sng" dirty="0"/>
              <a:t>0.07</a:t>
            </a:r>
            <a:r>
              <a:rPr lang="en-IN" sz="2400" b="1" u="sng" kern="1200" dirty="0">
                <a:solidFill>
                  <a:schemeClr val="tx1"/>
                </a:solidFill>
                <a:latin typeface="+mn-lt"/>
                <a:ea typeface="+mn-ea"/>
                <a:cs typeface="+mn-cs"/>
              </a:rPr>
              <a:t> </a:t>
            </a:r>
            <a:r>
              <a:rPr lang="en-IN" sz="2400" kern="1200" dirty="0">
                <a:solidFill>
                  <a:schemeClr val="tx1"/>
                </a:solidFill>
                <a:latin typeface="+mn-lt"/>
                <a:ea typeface="+mn-ea"/>
                <a:cs typeface="+mn-cs"/>
              </a:rPr>
              <a:t>less.</a:t>
            </a:r>
          </a:p>
          <a:p>
            <a:pPr marL="914400" lvl="1" indent="-457200" algn="just" fontAlgn="base">
              <a:buFont typeface="+mj-lt"/>
              <a:buAutoNum type="arabicPeriod"/>
            </a:pPr>
            <a:r>
              <a:rPr lang="en-IN" sz="2400" kern="1200" dirty="0">
                <a:solidFill>
                  <a:schemeClr val="tx1"/>
                </a:solidFill>
                <a:latin typeface="+mn-lt"/>
                <a:ea typeface="+mn-ea"/>
                <a:cs typeface="+mn-cs"/>
              </a:rPr>
              <a:t>Person accommodated more, bedroom would contribute to logit for luxury class </a:t>
            </a:r>
            <a:r>
              <a:rPr lang="en-IN" sz="2400" b="1" u="sng" dirty="0"/>
              <a:t>0.07</a:t>
            </a:r>
            <a:r>
              <a:rPr lang="en-IN" sz="2400" b="1" u="sng" kern="1200" dirty="0">
                <a:solidFill>
                  <a:schemeClr val="tx1"/>
                </a:solidFill>
                <a:latin typeface="+mn-lt"/>
                <a:ea typeface="+mn-ea"/>
                <a:cs typeface="+mn-cs"/>
              </a:rPr>
              <a:t> </a:t>
            </a:r>
            <a:r>
              <a:rPr lang="en-IN" sz="2400" kern="1200" dirty="0">
                <a:solidFill>
                  <a:schemeClr val="tx1"/>
                </a:solidFill>
                <a:latin typeface="+mn-lt"/>
                <a:ea typeface="+mn-ea"/>
                <a:cs typeface="+mn-cs"/>
              </a:rPr>
              <a:t>less.</a:t>
            </a:r>
          </a:p>
          <a:p>
            <a:pPr lvl="1" algn="just" fontAlgn="base"/>
            <a:endParaRPr lang="en-IN" sz="24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2400" kern="1200" dirty="0">
                <a:solidFill>
                  <a:schemeClr val="tx1"/>
                </a:solidFill>
                <a:latin typeface="+mn-lt"/>
                <a:ea typeface="+mn-ea"/>
                <a:cs typeface="+mn-cs"/>
              </a:rPr>
              <a:t>We’re able to draw this conclusion by holding one constant and varying the other. This is made easier as both variables are discrete.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43</a:t>
            </a:fld>
            <a:endParaRPr lang="en-ZA" dirty="0"/>
          </a:p>
        </p:txBody>
      </p:sp>
    </p:spTree>
    <p:extLst>
      <p:ext uri="{BB962C8B-B14F-4D97-AF65-F5344CB8AC3E}">
        <p14:creationId xmlns:p14="http://schemas.microsoft.com/office/powerpoint/2010/main" val="404395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kern="1200" dirty="0">
                <a:solidFill>
                  <a:schemeClr val="tx1"/>
                </a:solidFill>
                <a:latin typeface="+mn-lt"/>
                <a:ea typeface="+mn-ea"/>
                <a:cs typeface="+mn-cs"/>
              </a:rPr>
              <a:t>To test if cancellation is a significant factor for determining the categorization of the class with a 99% confidence interval. </a:t>
            </a:r>
          </a:p>
          <a:p>
            <a:pPr algn="just"/>
            <a:r>
              <a:rPr lang="en-IN" sz="1200" b="1" u="sng" kern="1200" dirty="0">
                <a:solidFill>
                  <a:schemeClr val="tx1"/>
                </a:solidFill>
                <a:latin typeface="+mn-lt"/>
                <a:ea typeface="+mn-ea"/>
                <a:cs typeface="+mn-cs"/>
              </a:rPr>
              <a:t>Null Hypothesis (</a:t>
            </a:r>
            <a:r>
              <a:rPr lang="en-IN" sz="1200" b="1" u="sng" kern="1200" dirty="0" err="1">
                <a:solidFill>
                  <a:schemeClr val="tx1"/>
                </a:solidFill>
                <a:latin typeface="+mn-lt"/>
                <a:ea typeface="+mn-ea"/>
                <a:cs typeface="+mn-cs"/>
              </a:rPr>
              <a:t>Ho</a:t>
            </a:r>
            <a:r>
              <a:rPr lang="en-IN" sz="1200" b="1" u="sng" kern="1200" dirty="0">
                <a:solidFill>
                  <a:schemeClr val="tx1"/>
                </a:solidFill>
                <a:latin typeface="+mn-lt"/>
                <a:ea typeface="+mn-ea"/>
                <a:cs typeface="+mn-cs"/>
              </a:rPr>
              <a:t>): </a:t>
            </a:r>
            <a:r>
              <a:rPr lang="en-IN" sz="1200" kern="1200" dirty="0">
                <a:solidFill>
                  <a:schemeClr val="tx1"/>
                </a:solidFill>
                <a:latin typeface="+mn-lt"/>
                <a:ea typeface="+mn-ea"/>
                <a:cs typeface="+mn-cs"/>
              </a:rPr>
              <a:t>Cancellation is not significant factor in determining the categorization of the class. </a:t>
            </a:r>
          </a:p>
          <a:p>
            <a:pPr algn="just"/>
            <a:r>
              <a:rPr lang="en-IN" sz="1200" b="1" u="sng" kern="1200" dirty="0">
                <a:solidFill>
                  <a:schemeClr val="tx1"/>
                </a:solidFill>
                <a:latin typeface="+mn-lt"/>
                <a:ea typeface="+mn-ea"/>
                <a:cs typeface="+mn-cs"/>
              </a:rPr>
              <a:t>Alternative Hypothesis (Ha): </a:t>
            </a:r>
            <a:r>
              <a:rPr lang="en-IN" sz="1200" kern="1200" dirty="0">
                <a:solidFill>
                  <a:schemeClr val="tx1"/>
                </a:solidFill>
                <a:latin typeface="+mn-lt"/>
                <a:ea typeface="+mn-ea"/>
                <a:cs typeface="+mn-cs"/>
              </a:rPr>
              <a:t>Cancellation is a significant factor in determining the categorization of the class. </a:t>
            </a:r>
          </a:p>
          <a:p>
            <a:pPr algn="just"/>
            <a:r>
              <a:rPr lang="en-IN" sz="1200" kern="1200" dirty="0">
                <a:solidFill>
                  <a:schemeClr val="tx1"/>
                </a:solidFill>
                <a:latin typeface="+mn-lt"/>
                <a:ea typeface="+mn-ea"/>
                <a:cs typeface="+mn-cs"/>
              </a:rPr>
              <a:t>Alpha = </a:t>
            </a:r>
            <a:r>
              <a:rPr lang="en-IN" sz="1200" b="1" u="sng" dirty="0"/>
              <a:t>0.01 (1-0.99) </a:t>
            </a:r>
            <a:r>
              <a:rPr lang="en-IN" sz="1200" kern="1200" dirty="0">
                <a:solidFill>
                  <a:schemeClr val="tx1"/>
                </a:solidFill>
                <a:latin typeface="+mn-lt"/>
                <a:ea typeface="+mn-ea"/>
                <a:cs typeface="+mn-cs"/>
              </a:rPr>
              <a:t>; P value from regression: </a:t>
            </a:r>
            <a:r>
              <a:rPr lang="en-IN" sz="1200" b="1" dirty="0"/>
              <a:t>&lt;0.0001 </a:t>
            </a:r>
            <a:r>
              <a:rPr lang="en-IN" sz="1200" kern="1200" dirty="0">
                <a:solidFill>
                  <a:schemeClr val="tx1"/>
                </a:solidFill>
                <a:latin typeface="+mn-lt"/>
                <a:ea typeface="+mn-ea"/>
                <a:cs typeface="+mn-cs"/>
              </a:rPr>
              <a:t>(flex, strict, moderate)</a:t>
            </a:r>
          </a:p>
          <a:p>
            <a:pPr algn="just"/>
            <a:r>
              <a:rPr lang="en-IN" sz="1200" kern="1200" dirty="0">
                <a:solidFill>
                  <a:schemeClr val="tx1"/>
                </a:solidFill>
                <a:latin typeface="+mn-lt"/>
                <a:ea typeface="+mn-ea"/>
                <a:cs typeface="+mn-cs"/>
              </a:rPr>
              <a:t>Since p value is less than Alpha, reject Null Hypothesis at </a:t>
            </a:r>
            <a:r>
              <a:rPr lang="en-IN" sz="1200" b="1" dirty="0"/>
              <a:t>99%</a:t>
            </a:r>
            <a:r>
              <a:rPr lang="en-IN" sz="1200" kern="1200" dirty="0">
                <a:solidFill>
                  <a:schemeClr val="tx1"/>
                </a:solidFill>
                <a:latin typeface="+mn-lt"/>
                <a:ea typeface="+mn-ea"/>
                <a:cs typeface="+mn-cs"/>
              </a:rPr>
              <a:t> confidence</a:t>
            </a:r>
          </a:p>
          <a:p>
            <a:pPr algn="just"/>
            <a:r>
              <a:rPr lang="en-IN" sz="1200" kern="1200" dirty="0">
                <a:solidFill>
                  <a:schemeClr val="tx1"/>
                </a:solidFill>
                <a:latin typeface="+mn-lt"/>
                <a:ea typeface="+mn-ea"/>
                <a:cs typeface="+mn-cs"/>
              </a:rPr>
              <a:t>Hence, we reject the null hypothesis and concluded that cancellation is an important factor in determining the categorization of the class.  All of the cancellation policies are significant for categorization of the class. </a:t>
            </a:r>
          </a:p>
          <a:p>
            <a:pPr marL="0" indent="0">
              <a:buNone/>
            </a:pPr>
            <a:endParaRPr lang="en-US" sz="1200" kern="1200" dirty="0">
              <a:solidFill>
                <a:schemeClr val="tx1"/>
              </a:solidFill>
              <a:latin typeface="+mn-lt"/>
              <a:ea typeface="+mn-ea"/>
              <a:cs typeface="+mn-cs"/>
            </a:endParaRPr>
          </a:p>
          <a:p>
            <a:pPr marL="0" indent="0" algn="just" fontAlgn="base">
              <a:buNone/>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44</a:t>
            </a:fld>
            <a:endParaRPr lang="en-ZA" dirty="0"/>
          </a:p>
        </p:txBody>
      </p:sp>
    </p:spTree>
    <p:extLst>
      <p:ext uri="{BB962C8B-B14F-4D97-AF65-F5344CB8AC3E}">
        <p14:creationId xmlns:p14="http://schemas.microsoft.com/office/powerpoint/2010/main" val="275132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kern="1200" dirty="0">
                <a:solidFill>
                  <a:schemeClr val="tx1"/>
                </a:solidFill>
                <a:latin typeface="+mn-lt"/>
                <a:ea typeface="+mn-ea"/>
                <a:cs typeface="+mn-cs"/>
              </a:rPr>
              <a:t>To test if having a TV is a significant factor for determining the categorization of the class with a </a:t>
            </a:r>
            <a:r>
              <a:rPr lang="en-IN" sz="1200" b="1" dirty="0"/>
              <a:t>95%</a:t>
            </a:r>
            <a:r>
              <a:rPr lang="en-IN" sz="1200" kern="1200" dirty="0">
                <a:solidFill>
                  <a:schemeClr val="tx1"/>
                </a:solidFill>
                <a:latin typeface="+mn-lt"/>
                <a:ea typeface="+mn-ea"/>
                <a:cs typeface="+mn-cs"/>
              </a:rPr>
              <a:t> confidence interval. </a:t>
            </a:r>
          </a:p>
          <a:p>
            <a:pPr algn="just"/>
            <a:r>
              <a:rPr lang="en-IN" sz="1200" b="1" u="sng" kern="1200" dirty="0">
                <a:solidFill>
                  <a:schemeClr val="tx1"/>
                </a:solidFill>
                <a:latin typeface="+mn-lt"/>
                <a:ea typeface="+mn-ea"/>
                <a:cs typeface="+mn-cs"/>
              </a:rPr>
              <a:t>Null Hypothesis (</a:t>
            </a:r>
            <a:r>
              <a:rPr lang="en-IN" sz="1200" b="1" u="sng" kern="1200" dirty="0" err="1">
                <a:solidFill>
                  <a:schemeClr val="tx1"/>
                </a:solidFill>
                <a:latin typeface="+mn-lt"/>
                <a:ea typeface="+mn-ea"/>
                <a:cs typeface="+mn-cs"/>
              </a:rPr>
              <a:t>Ho</a:t>
            </a:r>
            <a:r>
              <a:rPr lang="en-IN" sz="1200" b="1" u="sng" kern="1200" dirty="0">
                <a:solidFill>
                  <a:schemeClr val="tx1"/>
                </a:solidFill>
                <a:latin typeface="+mn-lt"/>
                <a:ea typeface="+mn-ea"/>
                <a:cs typeface="+mn-cs"/>
              </a:rPr>
              <a:t>):</a:t>
            </a:r>
            <a:r>
              <a:rPr lang="en-IN" sz="1200" kern="1200" dirty="0">
                <a:solidFill>
                  <a:schemeClr val="tx1"/>
                </a:solidFill>
                <a:latin typeface="+mn-lt"/>
                <a:ea typeface="+mn-ea"/>
                <a:cs typeface="+mn-cs"/>
              </a:rPr>
              <a:t> Having a TV is not significant factor in determining the categorization of the class. </a:t>
            </a:r>
          </a:p>
          <a:p>
            <a:pPr algn="just"/>
            <a:r>
              <a:rPr lang="en-IN" sz="1200" b="1" u="sng" kern="1200" dirty="0">
                <a:solidFill>
                  <a:schemeClr val="tx1"/>
                </a:solidFill>
                <a:latin typeface="+mn-lt"/>
                <a:ea typeface="+mn-ea"/>
                <a:cs typeface="+mn-cs"/>
              </a:rPr>
              <a:t>Alternative Hypothesis (Ha):</a:t>
            </a:r>
            <a:r>
              <a:rPr lang="en-IN" sz="1200" kern="1200" dirty="0">
                <a:solidFill>
                  <a:schemeClr val="tx1"/>
                </a:solidFill>
                <a:latin typeface="+mn-lt"/>
                <a:ea typeface="+mn-ea"/>
                <a:cs typeface="+mn-cs"/>
              </a:rPr>
              <a:t> Having a TV is a significant factor in determining the categorization of the class. </a:t>
            </a:r>
          </a:p>
          <a:p>
            <a:pPr algn="just"/>
            <a:r>
              <a:rPr lang="en-IN" sz="1200" kern="1200" dirty="0">
                <a:solidFill>
                  <a:schemeClr val="tx1"/>
                </a:solidFill>
                <a:latin typeface="+mn-lt"/>
                <a:ea typeface="+mn-ea"/>
                <a:cs typeface="+mn-cs"/>
              </a:rPr>
              <a:t>Alpha </a:t>
            </a:r>
            <a:r>
              <a:rPr lang="en-IN" sz="1200" u="sng" kern="1200" dirty="0">
                <a:solidFill>
                  <a:schemeClr val="tx1"/>
                </a:solidFill>
                <a:latin typeface="+mn-lt"/>
                <a:ea typeface="+mn-ea"/>
                <a:cs typeface="+mn-cs"/>
              </a:rPr>
              <a:t>= </a:t>
            </a:r>
            <a:r>
              <a:rPr lang="en-IN" sz="1200" b="1" u="sng" dirty="0"/>
              <a:t>0.05 (1-0.95)</a:t>
            </a:r>
            <a:r>
              <a:rPr lang="en-IN" sz="1200" kern="1200" dirty="0">
                <a:solidFill>
                  <a:schemeClr val="tx1"/>
                </a:solidFill>
                <a:latin typeface="+mn-lt"/>
                <a:ea typeface="+mn-ea"/>
                <a:cs typeface="+mn-cs"/>
              </a:rPr>
              <a:t>; P value from regression: </a:t>
            </a:r>
            <a:r>
              <a:rPr lang="en-IN" sz="1200" b="1" dirty="0"/>
              <a:t>&lt;0.0001</a:t>
            </a:r>
          </a:p>
          <a:p>
            <a:pPr algn="just"/>
            <a:r>
              <a:rPr lang="en-IN" sz="1200" kern="1200" dirty="0">
                <a:solidFill>
                  <a:schemeClr val="tx1"/>
                </a:solidFill>
                <a:latin typeface="+mn-lt"/>
                <a:ea typeface="+mn-ea"/>
                <a:cs typeface="+mn-cs"/>
              </a:rPr>
              <a:t>Since p value is less than Alpha, reject Null Hypothesis at </a:t>
            </a:r>
            <a:r>
              <a:rPr lang="en-IN" sz="1200" b="1" dirty="0"/>
              <a:t>95% </a:t>
            </a:r>
            <a:r>
              <a:rPr lang="en-IN" sz="1200" kern="1200" dirty="0">
                <a:solidFill>
                  <a:schemeClr val="tx1"/>
                </a:solidFill>
                <a:latin typeface="+mn-lt"/>
                <a:ea typeface="+mn-ea"/>
                <a:cs typeface="+mn-cs"/>
              </a:rPr>
              <a:t>confidence.</a:t>
            </a:r>
          </a:p>
          <a:p>
            <a:pPr algn="just"/>
            <a:r>
              <a:rPr lang="en-IN" sz="1200" kern="1200" dirty="0">
                <a:solidFill>
                  <a:schemeClr val="tx1"/>
                </a:solidFill>
                <a:latin typeface="+mn-lt"/>
                <a:ea typeface="+mn-ea"/>
                <a:cs typeface="+mn-cs"/>
              </a:rPr>
              <a:t>Hence, we reject the null hypothesis and concluded that having a TV is an important factor in determining the categorization of the class.  </a:t>
            </a:r>
          </a:p>
          <a:p>
            <a:pPr marL="0" indent="0">
              <a:buNone/>
            </a:pPr>
            <a:br>
              <a:rPr lang="en-IN" sz="1200" dirty="0"/>
            </a:b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45</a:t>
            </a:fld>
            <a:endParaRPr lang="en-ZA" dirty="0"/>
          </a:p>
        </p:txBody>
      </p:sp>
    </p:spTree>
    <p:extLst>
      <p:ext uri="{BB962C8B-B14F-4D97-AF65-F5344CB8AC3E}">
        <p14:creationId xmlns:p14="http://schemas.microsoft.com/office/powerpoint/2010/main" val="2777752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49</a:t>
            </a:fld>
            <a:endParaRPr lang="en-ZA" dirty="0"/>
          </a:p>
        </p:txBody>
      </p:sp>
    </p:spTree>
    <p:extLst>
      <p:ext uri="{BB962C8B-B14F-4D97-AF65-F5344CB8AC3E}">
        <p14:creationId xmlns:p14="http://schemas.microsoft.com/office/powerpoint/2010/main" val="222324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should be made to improve the </a:t>
            </a:r>
          </a:p>
        </p:txBody>
      </p:sp>
      <p:sp>
        <p:nvSpPr>
          <p:cNvPr id="4" name="Slide Number Placeholder 3"/>
          <p:cNvSpPr>
            <a:spLocks noGrp="1"/>
          </p:cNvSpPr>
          <p:nvPr>
            <p:ph type="sldNum" sz="quarter" idx="10"/>
          </p:nvPr>
        </p:nvSpPr>
        <p:spPr/>
        <p:txBody>
          <a:bodyPr/>
          <a:lstStyle/>
          <a:p>
            <a:fld id="{8530193B-564F-4854-8A52-728F3FB19C85}" type="slidenum">
              <a:rPr lang="en-ZA" smtClean="0"/>
              <a:t>50</a:t>
            </a:fld>
            <a:endParaRPr lang="en-ZA" dirty="0"/>
          </a:p>
        </p:txBody>
      </p:sp>
    </p:spTree>
    <p:extLst>
      <p:ext uri="{BB962C8B-B14F-4D97-AF65-F5344CB8AC3E}">
        <p14:creationId xmlns:p14="http://schemas.microsoft.com/office/powerpoint/2010/main" val="4142086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Airbnb was just started, people did not have experience and were new to this field.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dirty="0"/>
          </a:p>
        </p:txBody>
      </p:sp>
    </p:spTree>
    <p:extLst>
      <p:ext uri="{BB962C8B-B14F-4D97-AF65-F5344CB8AC3E}">
        <p14:creationId xmlns:p14="http://schemas.microsoft.com/office/powerpoint/2010/main" val="397753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We initially planned to predict “</a:t>
            </a:r>
            <a:r>
              <a:rPr lang="en-IN" sz="1200" kern="1200" dirty="0" err="1">
                <a:solidFill>
                  <a:schemeClr val="tx1"/>
                </a:solidFill>
                <a:latin typeface="+mn-lt"/>
                <a:ea typeface="+mn-ea"/>
                <a:cs typeface="+mn-cs"/>
              </a:rPr>
              <a:t>review_scores_rating</a:t>
            </a:r>
            <a:r>
              <a:rPr lang="en-IN" sz="1200" kern="1200" dirty="0">
                <a:solidFill>
                  <a:schemeClr val="tx1"/>
                </a:solidFill>
                <a:latin typeface="+mn-lt"/>
                <a:ea typeface="+mn-ea"/>
                <a:cs typeface="+mn-cs"/>
              </a:rPr>
              <a:t>” based on various explanatory variables.</a:t>
            </a:r>
          </a:p>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With more digging, we felt predicting the categorization of class of rooms will be more interesting. </a:t>
            </a:r>
            <a:r>
              <a:rPr lang="en-US" sz="1200" b="0" i="0" u="none" strike="noStrike" kern="1200" dirty="0">
                <a:solidFill>
                  <a:schemeClr val="tx1"/>
                </a:solidFill>
                <a:effectLst/>
                <a:latin typeface="+mn-lt"/>
                <a:ea typeface="+mn-ea"/>
                <a:cs typeface="+mn-cs"/>
              </a:rPr>
              <a:t>Specifically if the listing is a regular listing (“Classic” or “Budget”) or a luxury listing (“Luxury” or “Premium”).</a:t>
            </a:r>
            <a:endParaRPr lang="en-IN" sz="1200" kern="1200" dirty="0">
              <a:solidFill>
                <a:schemeClr val="tx1"/>
              </a:solidFill>
              <a:latin typeface="+mn-lt"/>
              <a:ea typeface="+mn-ea"/>
              <a:cs typeface="+mn-cs"/>
            </a:endParaRPr>
          </a:p>
          <a:p>
            <a:pPr marL="342900" indent="-342900" algn="just">
              <a:spcAft>
                <a:spcPts val="1200"/>
              </a:spcAft>
              <a:buFont typeface="Arial" panose="020B0604020202020204" pitchFamily="34" charset="0"/>
              <a:buChar char="•"/>
            </a:pPr>
            <a:r>
              <a:rPr lang="en-IN" sz="1200" kern="1200" dirty="0">
                <a:solidFill>
                  <a:schemeClr val="tx1"/>
                </a:solidFill>
                <a:latin typeface="+mn-lt"/>
                <a:ea typeface="+mn-ea"/>
                <a:cs typeface="+mn-cs"/>
              </a:rPr>
              <a:t>The thought process behind choosing this our dependent variable as we believe this could help Airbnb to filter the listing based on user preferences.</a:t>
            </a:r>
          </a:p>
          <a:p>
            <a:pPr marL="285750" indent="-285750" algn="just">
              <a:spcAft>
                <a:spcPts val="1200"/>
              </a:spcAft>
              <a:buFont typeface="Arial" panose="020B0604020202020204" pitchFamily="34" charset="0"/>
              <a:buChar char="•"/>
            </a:pPr>
            <a:r>
              <a:rPr lang="en-IN" sz="1200" kern="1200" dirty="0">
                <a:solidFill>
                  <a:schemeClr val="tx1"/>
                </a:solidFill>
                <a:latin typeface="+mn-lt"/>
                <a:ea typeface="+mn-ea"/>
                <a:cs typeface="+mn-cs"/>
              </a:rPr>
              <a:t>This could also help the management to understand which factors affect the class of a listing.</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22</a:t>
            </a:fld>
            <a:endParaRPr lang="en-ZA" dirty="0"/>
          </a:p>
        </p:txBody>
      </p:sp>
    </p:spTree>
    <p:extLst>
      <p:ext uri="{BB962C8B-B14F-4D97-AF65-F5344CB8AC3E}">
        <p14:creationId xmlns:p14="http://schemas.microsoft.com/office/powerpoint/2010/main" val="268763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order to use categorical variables like “</a:t>
            </a:r>
            <a:r>
              <a:rPr lang="en-US" sz="1200" b="0" i="0" u="none" strike="noStrike" kern="1200" dirty="0" err="1">
                <a:solidFill>
                  <a:schemeClr val="tx1"/>
                </a:solidFill>
                <a:effectLst/>
                <a:latin typeface="+mn-lt"/>
                <a:ea typeface="+mn-ea"/>
                <a:cs typeface="+mn-cs"/>
              </a:rPr>
              <a:t>instant_bookable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room_type</a:t>
            </a:r>
            <a:r>
              <a:rPr lang="en-US" sz="1200" b="0" i="0" u="none" strike="noStrike" kern="1200" dirty="0">
                <a:solidFill>
                  <a:schemeClr val="tx1"/>
                </a:solidFill>
                <a:effectLst/>
                <a:latin typeface="+mn-lt"/>
                <a:ea typeface="+mn-ea"/>
                <a:cs typeface="+mn-cs"/>
              </a:rPr>
              <a:t>”, we convert them into Dummy variables.</a:t>
            </a:r>
          </a:p>
          <a:p>
            <a:pPr rtl="0" fontAlgn="base"/>
            <a:r>
              <a:rPr lang="en-US" sz="1200" b="0" i="0" u="none" strike="noStrike" kern="1200" dirty="0">
                <a:solidFill>
                  <a:schemeClr val="tx1"/>
                </a:solidFill>
                <a:effectLst/>
                <a:latin typeface="+mn-lt"/>
                <a:ea typeface="+mn-ea"/>
                <a:cs typeface="+mn-cs"/>
              </a:rPr>
              <a:t>Additionally, for splitting the “amenities” column into dummy variables, we use the IF, ISNUMBER and SEARCH functions.</a:t>
            </a:r>
          </a:p>
          <a:p>
            <a:pPr rtl="0" fontAlgn="base"/>
            <a:r>
              <a:rPr lang="en-US" sz="1200" b="0" i="0" u="none" strike="noStrike" kern="1200" dirty="0">
                <a:solidFill>
                  <a:schemeClr val="tx1"/>
                </a:solidFill>
                <a:effectLst/>
                <a:latin typeface="+mn-lt"/>
                <a:ea typeface="+mn-ea"/>
                <a:cs typeface="+mn-cs"/>
              </a:rPr>
              <a:t>We also wanted to observe the dependence of “accommodates” and “bedrooms” with each other as well as with “Class”, so we made an interaction variable for it.</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25</a:t>
            </a:fld>
            <a:endParaRPr lang="en-ZA" dirty="0"/>
          </a:p>
        </p:txBody>
      </p:sp>
    </p:spTree>
    <p:extLst>
      <p:ext uri="{BB962C8B-B14F-4D97-AF65-F5344CB8AC3E}">
        <p14:creationId xmlns:p14="http://schemas.microsoft.com/office/powerpoint/2010/main" val="48643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“amenities” - We expect a positive relationship between amenities and luxury listings. Budget listings are less likely to  have high end amenities like “Hot tub”.</a:t>
            </a:r>
          </a:p>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“accommodates”- We expect most of the budget listings to be rooms with multiple beds, which can accommodate a lot of people. So, we feel that there should be a strong negative correlation to the budget variable.</a:t>
            </a:r>
          </a:p>
          <a:p>
            <a:pPr marL="342900" indent="-342900" algn="just" fontAlgn="base">
              <a:spcAft>
                <a:spcPts val="1200"/>
              </a:spcAft>
              <a:buFont typeface="Arial" panose="020B0604020202020204" pitchFamily="34" charset="0"/>
              <a:buChar char="•"/>
            </a:pPr>
            <a:r>
              <a:rPr lang="en-IN" sz="1200" kern="1200" dirty="0">
                <a:solidFill>
                  <a:schemeClr val="tx1"/>
                </a:solidFill>
                <a:latin typeface="+mn-lt"/>
                <a:ea typeface="+mn-ea"/>
                <a:cs typeface="+mn-cs"/>
              </a:rPr>
              <a:t>“cancellation policy”- Due to the vast amount of budget listings to have a flexible cancellation policy. Due to the vast amount of budget options, in order to remain competitive and distinguish themselves, they would have to offer flexible cancellation policies. </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27</a:t>
            </a:fld>
            <a:endParaRPr lang="en-ZA" dirty="0"/>
          </a:p>
        </p:txBody>
      </p:sp>
    </p:spTree>
    <p:extLst>
      <p:ext uri="{BB962C8B-B14F-4D97-AF65-F5344CB8AC3E}">
        <p14:creationId xmlns:p14="http://schemas.microsoft.com/office/powerpoint/2010/main" val="374730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“number of bedrooms” - High end listings may include penthouses, or suites which may have multiple bedrooms available for use. Budget logically would offer only single bedrooms. So, we think there should be a positive relationship.</a:t>
            </a:r>
          </a:p>
          <a:p>
            <a:pPr rtl="0" fontAlgn="base"/>
            <a:r>
              <a:rPr lang="en-US" sz="1200" b="0" i="0" u="none" strike="noStrike" kern="1200" dirty="0">
                <a:solidFill>
                  <a:schemeClr val="tx1"/>
                </a:solidFill>
                <a:effectLst/>
                <a:latin typeface="+mn-lt"/>
                <a:ea typeface="+mn-ea"/>
                <a:cs typeface="+mn-cs"/>
              </a:rPr>
              <a:t>“number of bedrooms * number of people accommodated” - we feel accommodated has a negative relationship with the listing being luxury, while number of bedrooms has a positive one. The net product, we feel could have a negative correlation, because the accommodates values have in general a higher magnitude than number of bedrooms. So, we feel that it’s effect will be overpowering in the resultant interaction variable.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28</a:t>
            </a:fld>
            <a:endParaRPr lang="en-ZA" dirty="0"/>
          </a:p>
        </p:txBody>
      </p:sp>
    </p:spTree>
    <p:extLst>
      <p:ext uri="{BB962C8B-B14F-4D97-AF65-F5344CB8AC3E}">
        <p14:creationId xmlns:p14="http://schemas.microsoft.com/office/powerpoint/2010/main" val="237267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X-axis is number of accommodates i.e. the number of people that can be accommodated</a:t>
            </a:r>
          </a:p>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Y-axis is the number of Airbnb houses</a:t>
            </a:r>
          </a:p>
          <a:p>
            <a:pPr marL="285750" indent="-285750" algn="just" fontAlgn="base">
              <a:buFont typeface="Arial" panose="020B0604020202020204" pitchFamily="34" charset="0"/>
              <a:buChar char="•"/>
            </a:pPr>
            <a:r>
              <a:rPr lang="en-IN" sz="1200" kern="1200" dirty="0">
                <a:solidFill>
                  <a:schemeClr val="tx1"/>
                </a:solidFill>
                <a:latin typeface="+mn-lt"/>
                <a:ea typeface="+mn-ea"/>
                <a:cs typeface="+mn-cs"/>
              </a:rPr>
              <a:t>Bar graph is a better option comparing to scatter plot because the dependent variable Class (Low end being 0, High end being 1) is categorical variable and represented by dummy variable.</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29</a:t>
            </a:fld>
            <a:endParaRPr lang="en-ZA" dirty="0"/>
          </a:p>
        </p:txBody>
      </p:sp>
    </p:spTree>
    <p:extLst>
      <p:ext uri="{BB962C8B-B14F-4D97-AF65-F5344CB8AC3E}">
        <p14:creationId xmlns:p14="http://schemas.microsoft.com/office/powerpoint/2010/main" val="1741143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“amenities” - as expected, there is a positive correlation. What was unexpected is that “</a:t>
            </a:r>
            <a:r>
              <a:rPr lang="en-IN" sz="1200" kern="1200" dirty="0" err="1">
                <a:solidFill>
                  <a:schemeClr val="tx1"/>
                </a:solidFill>
                <a:latin typeface="+mn-lt"/>
                <a:ea typeface="+mn-ea"/>
                <a:cs typeface="+mn-cs"/>
              </a:rPr>
              <a:t>HotTub</a:t>
            </a:r>
            <a:r>
              <a:rPr lang="en-IN" sz="1200" kern="1200" dirty="0">
                <a:solidFill>
                  <a:schemeClr val="tx1"/>
                </a:solidFill>
                <a:latin typeface="+mn-lt"/>
                <a:ea typeface="+mn-ea"/>
                <a:cs typeface="+mn-cs"/>
              </a:rPr>
              <a:t>” is only weakly correlated to luxury listings. This could be due to not many luxury listings valuing it as a necessity.</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“accommodates” - is unexpectedly strongly positively correlated to luxury class listings. This could be due to luxury suites and luxury private homes having the ability to house many people at once.</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“cancellation policy” - strict cancellation policies have a positive correlation to the class being luxury, which goes along with our assumption that budget listings are likely to have flexible policies. </a:t>
            </a: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 are shown to have a strong positive correlation to class being luxury, which supports our assumption of high end penthouses or suites having multiple bedrooms for use.</a:t>
            </a:r>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pPr marL="342900" indent="-342900" algn="just" fontAlgn="base">
              <a:buFont typeface="Arial" panose="020B0604020202020204" pitchFamily="34" charset="0"/>
              <a:buChar char="•"/>
            </a:pPr>
            <a:r>
              <a:rPr lang="en-IN" sz="1200" kern="1200" dirty="0">
                <a:solidFill>
                  <a:schemeClr val="tx1"/>
                </a:solidFill>
                <a:latin typeface="+mn-lt"/>
                <a:ea typeface="+mn-ea"/>
                <a:cs typeface="+mn-cs"/>
              </a:rPr>
              <a:t>“bedrooms * accommodates” interaction variable - This is also shown to have a relatively strong positive correlation to class being luxury. This can be attributed to both accommodates and bedrooms being positively and relatively strongly correlated to class being luxury. This was different from our prediction, as we assumed accommodates to be negatively correlated while bedrooms would be positively correlated</a:t>
            </a:r>
            <a:r>
              <a:rPr lang="en-IN" dirty="0"/>
              <a:t>.</a:t>
            </a:r>
          </a:p>
          <a:p>
            <a:endParaRPr lang="en-US" dirty="0"/>
          </a:p>
          <a:p>
            <a:pPr marL="342900" indent="-342900" algn="just" fontAlgn="base">
              <a:buFont typeface="Arial" panose="020B0604020202020204" pitchFamily="34" charset="0"/>
              <a:buChar char="•"/>
            </a:pPr>
            <a:endParaRPr lang="en-I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34</a:t>
            </a:fld>
            <a:endParaRPr lang="en-ZA" dirty="0"/>
          </a:p>
        </p:txBody>
      </p:sp>
    </p:spTree>
    <p:extLst>
      <p:ext uri="{BB962C8B-B14F-4D97-AF65-F5344CB8AC3E}">
        <p14:creationId xmlns:p14="http://schemas.microsoft.com/office/powerpoint/2010/main" val="2457108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mn-lt"/>
                <a:ea typeface="+mn-ea"/>
                <a:cs typeface="+mn-cs"/>
              </a:rPr>
              <a:t>The more positive the logit, the more likely it is that the listing is luxury, and inversely the more negative it is, the more likely that the listing is budget.</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36</a:t>
            </a:fld>
            <a:endParaRPr lang="en-ZA" dirty="0"/>
          </a:p>
        </p:txBody>
      </p:sp>
    </p:spTree>
    <p:extLst>
      <p:ext uri="{BB962C8B-B14F-4D97-AF65-F5344CB8AC3E}">
        <p14:creationId xmlns:p14="http://schemas.microsoft.com/office/powerpoint/2010/main" val="141612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insideairbnb.com/get-the-data.html"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descr="Slide image">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 y="0"/>
            <a:ext cx="10655455"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013650" y="5013118"/>
            <a:ext cx="8056029" cy="891637"/>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sz="4000" b="0" dirty="0">
                <a:latin typeface="Lithos Pro Regular" panose="04020505030E02020A04" pitchFamily="82" charset="0"/>
                <a:cs typeface="Arial" panose="020B0604020202020204" pitchFamily="34" charset="0"/>
              </a:rPr>
              <a:t>    Airbnb Room Classifications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82789" y="4095063"/>
            <a:ext cx="4000500" cy="2221119"/>
          </a:xfrm>
        </p:spPr>
        <p:txBody>
          <a:bodyPr/>
          <a:lstStyle/>
          <a:p>
            <a:r>
              <a:rPr lang="en-ZA" sz="2400" dirty="0">
                <a:latin typeface="Lithos Pro Regular" panose="04020505030E02020A04" pitchFamily="82" charset="0"/>
                <a:cs typeface="Arial" panose="020B0604020202020204" pitchFamily="34" charset="0"/>
              </a:rPr>
              <a:t>MBC 638 Project</a:t>
            </a:r>
          </a:p>
          <a:p>
            <a:r>
              <a:rPr lang="en-ZA" sz="1800" dirty="0">
                <a:latin typeface="Chaparral Pro" panose="02060503040505020203" pitchFamily="18" charset="0"/>
                <a:cs typeface="Arial" panose="020B0604020202020204" pitchFamily="34" charset="0"/>
              </a:rPr>
              <a:t>    </a:t>
            </a:r>
            <a:r>
              <a:rPr lang="en-ZA" sz="1600" dirty="0">
                <a:latin typeface="Lithos Pro Regular" panose="04020505030E02020A04" pitchFamily="82" charset="0"/>
                <a:cs typeface="Arial" panose="020B0604020202020204" pitchFamily="34" charset="0"/>
              </a:rPr>
              <a:t>Rahul Jairaj </a:t>
            </a:r>
          </a:p>
          <a:p>
            <a:r>
              <a:rPr lang="en-ZA" sz="1600" dirty="0">
                <a:latin typeface="Lithos Pro Regular" panose="04020505030E02020A04" pitchFamily="82" charset="0"/>
                <a:cs typeface="Arial" panose="020B0604020202020204" pitchFamily="34" charset="0"/>
              </a:rPr>
              <a:t>    June Lei</a:t>
            </a:r>
          </a:p>
          <a:p>
            <a:r>
              <a:rPr lang="en-ZA" sz="1600" dirty="0">
                <a:latin typeface="Lithos Pro Regular" panose="04020505030E02020A04" pitchFamily="82" charset="0"/>
                <a:cs typeface="Arial" panose="020B0604020202020204" pitchFamily="34" charset="0"/>
              </a:rPr>
              <a:t>   Amy Wang</a:t>
            </a:r>
          </a:p>
          <a:p>
            <a:r>
              <a:rPr lang="en-ZA" sz="1600" dirty="0">
                <a:latin typeface="Lithos Pro Regular" panose="04020505030E02020A04" pitchFamily="82" charset="0"/>
                <a:cs typeface="Arial" panose="020B0604020202020204" pitchFamily="34" charset="0"/>
              </a:rPr>
              <a:t>  Jeet Kamal Ganatra</a:t>
            </a:r>
          </a:p>
          <a:p>
            <a:r>
              <a:rPr lang="en-ZA" sz="1600" dirty="0">
                <a:latin typeface="Lithos Pro Regular" panose="04020505030E02020A04" pitchFamily="82" charset="0"/>
                <a:cs typeface="Arial" panose="020B0604020202020204" pitchFamily="34" charset="0"/>
              </a:rPr>
              <a:t>  Anukrati Shrivastava</a:t>
            </a:r>
          </a:p>
        </p:txBody>
      </p:sp>
      <p:sp>
        <p:nvSpPr>
          <p:cNvPr id="8"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 y="3312351"/>
            <a:ext cx="3876176" cy="340153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4">
            <a:extLst>
              <a:ext uri="{FF2B5EF4-FFF2-40B4-BE49-F238E27FC236}">
                <a16:creationId xmlns:a16="http://schemas.microsoft.com/office/drawing/2014/main" id="{1581A954-E335-4FC0-B6F0-86332BE817B9}"/>
              </a:ext>
            </a:extLst>
          </p:cNvPr>
          <p:cNvSpPr txBox="1">
            <a:spLocks/>
          </p:cNvSpPr>
          <p:nvPr/>
        </p:nvSpPr>
        <p:spPr>
          <a:xfrm>
            <a:off x="11837507" y="6457812"/>
            <a:ext cx="464344" cy="400188"/>
          </a:xfrm>
          <a:prstGeom prst="roundRect">
            <a:avLst>
              <a:gd name="adj" fmla="val 9526"/>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600" b="1"/>
              <a:t>1</a:t>
            </a:r>
            <a:endParaRPr lang="en-ZA" sz="1600" b="1"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065295" y="2509489"/>
            <a:ext cx="6445793" cy="919511"/>
          </a:xfrm>
        </p:spPr>
        <p:txBody>
          <a:bodyPr/>
          <a:lstStyle/>
          <a:p>
            <a:r>
              <a:rPr lang="en-ZA" sz="4000" cap="all" dirty="0"/>
              <a:t>   Descriptive  Analysis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sz="1600" b="1" i="0" dirty="0"/>
              <a:t>1</a:t>
            </a:r>
          </a:p>
        </p:txBody>
      </p:sp>
    </p:spTree>
    <p:extLst>
      <p:ext uri="{BB962C8B-B14F-4D97-AF65-F5344CB8AC3E}">
        <p14:creationId xmlns:p14="http://schemas.microsoft.com/office/powerpoint/2010/main" val="346140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11</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3" y="277371"/>
            <a:ext cx="8470232" cy="432000"/>
          </a:xfrm>
        </p:spPr>
        <p:txBody>
          <a:bodyPr/>
          <a:lstStyle/>
          <a:p>
            <a:r>
              <a:rPr lang="en-US" sz="4000" spc="-150" dirty="0">
                <a:cs typeface="Arial" panose="020B0604020202020204" pitchFamily="34" charset="0"/>
              </a:rPr>
              <a:t>1.</a:t>
            </a:r>
            <a:r>
              <a:rPr lang="en-US" sz="4000" spc="-150" dirty="0">
                <a:latin typeface="Lithos Pro Regular" panose="04020505030E02020A04" pitchFamily="82" charset="0"/>
                <a:cs typeface="Arial" panose="020B0604020202020204" pitchFamily="34" charset="0"/>
              </a:rPr>
              <a:t> </a:t>
            </a:r>
            <a:r>
              <a:rPr lang="en-ZA" sz="4000" cap="all" spc="-150" dirty="0">
                <a:cs typeface="Arial" panose="020B0604020202020204" pitchFamily="34" charset="0"/>
              </a:rPr>
              <a:t>Airbnb properties in the U.S.A.</a:t>
            </a:r>
            <a:endParaRPr lang="en-ZA" sz="4000" b="1" u="sng" cap="all" dirty="0"/>
          </a:p>
        </p:txBody>
      </p:sp>
      <p:pic>
        <p:nvPicPr>
          <p:cNvPr id="9" name="Picture 2" descr="https://lh6.googleusercontent.com/lQr2AURwum6JATds34YoNCA8e1QtaVKbPtQKsgKyu2txXjNY6lMqQcG4fE7Z4qFrB8WWb5OS2KFZ6qvPU_1-Wn4LYV_hqtGqv0FMSX05lsCQDT7ACqK07hB6p3QGYxrqIuW5qrfI4i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1046747"/>
            <a:ext cx="10988842" cy="523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49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12</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1" y="277370"/>
            <a:ext cx="11933839" cy="637030"/>
          </a:xfrm>
        </p:spPr>
        <p:txBody>
          <a:bodyPr/>
          <a:lstStyle/>
          <a:p>
            <a:r>
              <a:rPr lang="en-US" sz="4000" cap="all" dirty="0"/>
              <a:t>2.Cities of listings with highest reviews</a:t>
            </a:r>
            <a:endParaRPr lang="en-ZA" sz="4000" cap="all" dirty="0"/>
          </a:p>
        </p:txBody>
      </p:sp>
      <p:pic>
        <p:nvPicPr>
          <p:cNvPr id="4098" name="Picture 2" descr="https://lh5.googleusercontent.com/zm5ELMR_-vwpc33OCV6r_b-WSTOvIBhM6yAM-5LvPEuhVLJCgGygVyck6kmvQedIyNlR1OGdcxnjpyLeHOPX0ajM7xqVM6ojFLZyonvs8NjDqn5bdPIRom14rakt5y35cj-Yj_fWVI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1078523"/>
            <a:ext cx="10866675" cy="536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13</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2" y="277370"/>
            <a:ext cx="11030800" cy="637030"/>
          </a:xfrm>
        </p:spPr>
        <p:txBody>
          <a:bodyPr/>
          <a:lstStyle/>
          <a:p>
            <a:r>
              <a:rPr lang="en-US" sz="4000" cap="all" dirty="0">
                <a:latin typeface="+mn-lt"/>
              </a:rPr>
              <a:t>3.</a:t>
            </a:r>
            <a:r>
              <a:rPr lang="en-US" sz="4000" cap="all" dirty="0"/>
              <a:t> </a:t>
            </a:r>
            <a:r>
              <a:rPr lang="en-ZA" sz="4000" cap="all" dirty="0"/>
              <a:t>Customer review score analysis </a:t>
            </a:r>
          </a:p>
        </p:txBody>
      </p:sp>
      <p:pic>
        <p:nvPicPr>
          <p:cNvPr id="5122" name="Picture 2" descr="https://lh5.googleusercontent.com/-y7ju8aHbvPmjM6bk82C66HZ5MsAuTNWmpNnKNZZXDPdC-HpCt4K_57b6HbjGTdO3nt7CE5u4X_f9uujTXNoYnLPDt78TvlGp89WZz5011qWImbSHkyedzcxhr4lnyEA-DZr8G0t_q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1" y="2954216"/>
            <a:ext cx="3082553" cy="31681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4.googleusercontent.com/7g8Gu3elRlyRw8AfLtWXtVRxBw18UucQ2NNHIddzLilZkjDxQuizWDjL5tvwo8Sk2RjLq8j492m89qh1AWqQMsdGbTwT-Uca3N8lyQFcv1ZQZsVurGdOJsgZLEp8qwPUpw--LrGEVf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155" y="1664676"/>
            <a:ext cx="7567501" cy="44577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1261" y="6277243"/>
            <a:ext cx="10210185" cy="1200329"/>
          </a:xfrm>
          <a:prstGeom prst="rect">
            <a:avLst/>
          </a:prstGeom>
        </p:spPr>
        <p:txBody>
          <a:bodyPr wrap="square">
            <a:spAutoFit/>
          </a:bodyPr>
          <a:lstStyle/>
          <a:p>
            <a:r>
              <a:rPr lang="en-US" sz="2400" b="1" dirty="0">
                <a:solidFill>
                  <a:schemeClr val="accent1">
                    <a:lumMod val="75000"/>
                  </a:schemeClr>
                </a:solidFill>
                <a:latin typeface="+mj-lt"/>
              </a:rPr>
              <a:t>Most of the reviews in the data have a score of </a:t>
            </a:r>
            <a:r>
              <a:rPr lang="en-US" sz="2400" b="1" dirty="0">
                <a:solidFill>
                  <a:schemeClr val="accent1">
                    <a:lumMod val="75000"/>
                  </a:schemeClr>
                </a:solidFill>
              </a:rPr>
              <a:t>90</a:t>
            </a:r>
            <a:r>
              <a:rPr lang="en-US" sz="2400" b="1" dirty="0">
                <a:solidFill>
                  <a:schemeClr val="accent1">
                    <a:lumMod val="75000"/>
                  </a:schemeClr>
                </a:solidFill>
                <a:latin typeface="+mj-lt"/>
              </a:rPr>
              <a:t> and above</a:t>
            </a:r>
          </a:p>
          <a:p>
            <a:br>
              <a:rPr lang="en-US" sz="2400" dirty="0">
                <a:latin typeface="+mj-lt"/>
              </a:rPr>
            </a:br>
            <a:endParaRPr lang="en-US" sz="2400" dirty="0">
              <a:latin typeface="+mj-lt"/>
            </a:endParaRPr>
          </a:p>
        </p:txBody>
      </p:sp>
      <p:sp>
        <p:nvSpPr>
          <p:cNvPr id="9" name="Rectangle 8"/>
          <p:cNvSpPr/>
          <p:nvPr/>
        </p:nvSpPr>
        <p:spPr>
          <a:xfrm>
            <a:off x="226736" y="1229055"/>
            <a:ext cx="10210185" cy="1631216"/>
          </a:xfrm>
          <a:prstGeom prst="rect">
            <a:avLst/>
          </a:prstGeom>
        </p:spPr>
        <p:txBody>
          <a:bodyPr wrap="square">
            <a:spAutoFit/>
          </a:bodyPr>
          <a:lstStyle/>
          <a:p>
            <a:r>
              <a:rPr lang="en-US" sz="2400" b="1" dirty="0">
                <a:solidFill>
                  <a:schemeClr val="accent1">
                    <a:lumMod val="75000"/>
                  </a:schemeClr>
                </a:solidFill>
                <a:latin typeface="+mj-lt"/>
              </a:rPr>
              <a:t>Count of the scores based on property types in different cities</a:t>
            </a:r>
            <a:br>
              <a:rPr lang="en-US" sz="2400" b="1" dirty="0">
                <a:solidFill>
                  <a:schemeClr val="accent1">
                    <a:lumMod val="75000"/>
                  </a:schemeClr>
                </a:solidFill>
              </a:rPr>
            </a:br>
            <a:endParaRPr lang="en-US" sz="2400" b="1" dirty="0">
              <a:solidFill>
                <a:schemeClr val="accent1">
                  <a:lumMod val="75000"/>
                </a:schemeClr>
              </a:solidFill>
              <a:latin typeface="+mj-lt"/>
            </a:endParaRPr>
          </a:p>
          <a:p>
            <a:br>
              <a:rPr lang="en-US" sz="2400" dirty="0">
                <a:latin typeface="+mj-lt"/>
              </a:rPr>
            </a:br>
            <a:endParaRPr lang="en-US" sz="2400" dirty="0">
              <a:latin typeface="+mj-lt"/>
            </a:endParaRPr>
          </a:p>
        </p:txBody>
      </p:sp>
    </p:spTree>
    <p:extLst>
      <p:ext uri="{BB962C8B-B14F-4D97-AF65-F5344CB8AC3E}">
        <p14:creationId xmlns:p14="http://schemas.microsoft.com/office/powerpoint/2010/main" val="387336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14</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50225" y="308571"/>
            <a:ext cx="11030800" cy="637030"/>
          </a:xfrm>
        </p:spPr>
        <p:txBody>
          <a:bodyPr/>
          <a:lstStyle/>
          <a:p>
            <a:r>
              <a:rPr lang="en-US" sz="2400" b="1" dirty="0">
                <a:solidFill>
                  <a:schemeClr val="accent1">
                    <a:lumMod val="75000"/>
                  </a:schemeClr>
                </a:solidFill>
              </a:rPr>
              <a:t>Count of the scores based on property types in different cities</a:t>
            </a:r>
            <a:br>
              <a:rPr lang="en-US" sz="2400" b="1" dirty="0">
                <a:solidFill>
                  <a:schemeClr val="accent1">
                    <a:lumMod val="75000"/>
                  </a:schemeClr>
                </a:solidFill>
              </a:rPr>
            </a:br>
            <a:endParaRPr lang="en-ZA" sz="2400" b="1" u="sng" dirty="0"/>
          </a:p>
        </p:txBody>
      </p:sp>
      <p:pic>
        <p:nvPicPr>
          <p:cNvPr id="6146" name="Picture 2" descr="https://lh5.googleusercontent.com/iQBUffXGRApULTywKOCExgeXxJr1ystPPIwNzA0ux2IsKgefXDkvFVD-L3kU5tVFOFATGwW_UPO8bhw6t08gf1E10i8TvGNLv5aK7qZ3TOZ0IfKTHcqUzVfsAOZxOUJUPGgvhQ1ZS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73" y="3902697"/>
            <a:ext cx="6026378" cy="27529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6.googleusercontent.com/HLbHcQ01xrk7IzSn7SocQkj7dB7yI_2gNCZ3lwGWo0rfj2emPM-TcwaAbbHRA06spPIWaDsuc4tz3jfNv7r0qbwmuJVIjVYSycgONaA42RjLNsorI6vKo1VB4OHBQH2F7y1zHl2rK7c"/>
          <p:cNvPicPr>
            <a:picLocks noChangeAspect="1" noChangeArrowheads="1"/>
          </p:cNvPicPr>
          <p:nvPr/>
        </p:nvPicPr>
        <p:blipFill rotWithShape="1">
          <a:blip r:embed="rId3">
            <a:extLst>
              <a:ext uri="{28A0092B-C50C-407E-A947-70E740481C1C}">
                <a14:useLocalDpi xmlns:a14="http://schemas.microsoft.com/office/drawing/2010/main" val="0"/>
              </a:ext>
            </a:extLst>
          </a:blip>
          <a:srcRect l="294" t="2060" r="294" b="2060"/>
          <a:stretch/>
        </p:blipFill>
        <p:spPr bwMode="auto">
          <a:xfrm>
            <a:off x="6358351" y="627086"/>
            <a:ext cx="5458408" cy="3275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37243" y="4837755"/>
            <a:ext cx="5522784" cy="1200329"/>
          </a:xfrm>
          <a:prstGeom prst="rect">
            <a:avLst/>
          </a:prstGeom>
        </p:spPr>
        <p:txBody>
          <a:bodyPr wrap="square">
            <a:spAutoFit/>
          </a:bodyPr>
          <a:lstStyle/>
          <a:p>
            <a:r>
              <a:rPr lang="en-US" sz="2400" dirty="0">
                <a:solidFill>
                  <a:schemeClr val="accent1">
                    <a:lumMod val="75000"/>
                  </a:schemeClr>
                </a:solidFill>
                <a:latin typeface="+mj-lt"/>
                <a:ea typeface="+mj-ea"/>
                <a:cs typeface="+mj-cs"/>
              </a:rPr>
              <a:t>NYC has the most number of properties reviewed by customers, followed by LA and SF.</a:t>
            </a:r>
          </a:p>
        </p:txBody>
      </p:sp>
      <p:pic>
        <p:nvPicPr>
          <p:cNvPr id="5" name="Picture 4">
            <a:extLst>
              <a:ext uri="{FF2B5EF4-FFF2-40B4-BE49-F238E27FC236}">
                <a16:creationId xmlns:a16="http://schemas.microsoft.com/office/drawing/2014/main" id="{ABA078C6-8218-43C9-A0C0-B53B6FBFDEAF}"/>
              </a:ext>
            </a:extLst>
          </p:cNvPr>
          <p:cNvPicPr>
            <a:picLocks noChangeAspect="1"/>
          </p:cNvPicPr>
          <p:nvPr/>
        </p:nvPicPr>
        <p:blipFill>
          <a:blip r:embed="rId4"/>
          <a:stretch>
            <a:fillRect/>
          </a:stretch>
        </p:blipFill>
        <p:spPr>
          <a:xfrm>
            <a:off x="673270" y="763440"/>
            <a:ext cx="5011095" cy="2823545"/>
          </a:xfrm>
          <a:prstGeom prst="rect">
            <a:avLst/>
          </a:prstGeom>
        </p:spPr>
      </p:pic>
    </p:spTree>
    <p:extLst>
      <p:ext uri="{BB962C8B-B14F-4D97-AF65-F5344CB8AC3E}">
        <p14:creationId xmlns:p14="http://schemas.microsoft.com/office/powerpoint/2010/main" val="421040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15</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481261" y="277370"/>
            <a:ext cx="11333749" cy="637030"/>
          </a:xfrm>
        </p:spPr>
        <p:txBody>
          <a:bodyPr/>
          <a:lstStyle/>
          <a:p>
            <a:r>
              <a:rPr lang="en-US" sz="4000" cap="all" dirty="0"/>
              <a:t> </a:t>
            </a:r>
            <a:r>
              <a:rPr lang="en-US" sz="4000" cap="all" dirty="0">
                <a:latin typeface="+mn-lt"/>
              </a:rPr>
              <a:t>4. </a:t>
            </a:r>
            <a:r>
              <a:rPr lang="en-US" sz="4000" cap="all" dirty="0"/>
              <a:t>Timeline for the average review SCORE</a:t>
            </a:r>
            <a:endParaRPr lang="en-ZA" sz="4000" u="sng" cap="all" dirty="0"/>
          </a:p>
        </p:txBody>
      </p:sp>
      <p:pic>
        <p:nvPicPr>
          <p:cNvPr id="1026" name="Picture 2" descr="https://lh5.googleusercontent.com/kAJhdKoiX4OVxKV1HSg232pG7UsjAlv9uttIoIWroTTOGR-AUqNcP5TGv04b1j5ou7RhQwZ60WqLHk6kyMFTxPBsy1N0Lt0-Yy_zj3JEZJ92hEOg7P0hOQHmXfwyOVk4JSY71cXKIlM">
            <a:extLst>
              <a:ext uri="{FF2B5EF4-FFF2-40B4-BE49-F238E27FC236}">
                <a16:creationId xmlns:a16="http://schemas.microsoft.com/office/drawing/2014/main" id="{D994EAC5-BC76-42C7-9A8D-C6420B91E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8" t="1658" r="1973" b="1028"/>
          <a:stretch/>
        </p:blipFill>
        <p:spPr bwMode="auto">
          <a:xfrm>
            <a:off x="4819650" y="1536193"/>
            <a:ext cx="6908006" cy="4026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CEBDE7-8DD6-477A-B83F-5D90A0E98E69}"/>
              </a:ext>
            </a:extLst>
          </p:cNvPr>
          <p:cNvSpPr txBox="1"/>
          <p:nvPr/>
        </p:nvSpPr>
        <p:spPr>
          <a:xfrm>
            <a:off x="481261" y="1650999"/>
            <a:ext cx="4338389" cy="335476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Average scores range from </a:t>
            </a:r>
            <a:r>
              <a:rPr lang="en-IN" sz="2400" u="sng" dirty="0"/>
              <a:t>92-98</a:t>
            </a:r>
          </a:p>
          <a:p>
            <a:pPr marL="285750" indent="-285750" algn="just">
              <a:spcAft>
                <a:spcPts val="1200"/>
              </a:spcAft>
              <a:buFont typeface="Arial" panose="020B0604020202020204" pitchFamily="34" charset="0"/>
              <a:buChar char="•"/>
            </a:pPr>
            <a:r>
              <a:rPr lang="en-IN" sz="2400" dirty="0">
                <a:latin typeface="+mj-lt"/>
              </a:rPr>
              <a:t>From </a:t>
            </a:r>
            <a:r>
              <a:rPr lang="en-IN" sz="2400" u="sng" dirty="0"/>
              <a:t>2008-2011</a:t>
            </a:r>
            <a:r>
              <a:rPr lang="en-IN" sz="2400" dirty="0">
                <a:latin typeface="+mj-lt"/>
              </a:rPr>
              <a:t>, DC received the lowest rating. </a:t>
            </a:r>
          </a:p>
          <a:p>
            <a:pPr marL="285750" indent="-285750" algn="just">
              <a:buFont typeface="Arial" panose="020B0604020202020204" pitchFamily="34" charset="0"/>
              <a:buChar char="•"/>
            </a:pPr>
            <a:r>
              <a:rPr lang="en-IN" sz="2400" dirty="0">
                <a:latin typeface="+mj-lt"/>
              </a:rPr>
              <a:t>Anomaly in scores for Boston in </a:t>
            </a:r>
            <a:r>
              <a:rPr lang="en-IN" sz="2400" dirty="0"/>
              <a:t>2008</a:t>
            </a:r>
            <a:r>
              <a:rPr lang="en-IN" sz="2400" dirty="0">
                <a:latin typeface="+mj-lt"/>
              </a:rPr>
              <a:t> and Chicago in </a:t>
            </a:r>
            <a:r>
              <a:rPr lang="en-IN" sz="2400" dirty="0"/>
              <a:t>2009</a:t>
            </a:r>
            <a:r>
              <a:rPr lang="en-IN" sz="2400" dirty="0">
                <a:latin typeface="+mj-lt"/>
              </a:rPr>
              <a:t> may have been caused by outliers</a:t>
            </a:r>
            <a:r>
              <a:rPr lang="en-IN" sz="2400" dirty="0"/>
              <a:t>.</a:t>
            </a:r>
          </a:p>
        </p:txBody>
      </p:sp>
    </p:spTree>
    <p:extLst>
      <p:ext uri="{BB962C8B-B14F-4D97-AF65-F5344CB8AC3E}">
        <p14:creationId xmlns:p14="http://schemas.microsoft.com/office/powerpoint/2010/main" val="109372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16</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228601" y="277370"/>
            <a:ext cx="11782424" cy="637030"/>
          </a:xfrm>
        </p:spPr>
        <p:txBody>
          <a:bodyPr/>
          <a:lstStyle/>
          <a:p>
            <a:r>
              <a:rPr lang="en-US" sz="4000" cap="all" dirty="0"/>
              <a:t> </a:t>
            </a:r>
            <a:r>
              <a:rPr lang="en-US" sz="4000" cap="all" dirty="0">
                <a:latin typeface="+mn-lt"/>
              </a:rPr>
              <a:t>5.</a:t>
            </a:r>
            <a:r>
              <a:rPr lang="en-ZA" sz="4000" cap="all" spc="-150" dirty="0">
                <a:cs typeface="Arial" panose="020B0604020202020204" pitchFamily="34" charset="0"/>
              </a:rPr>
              <a:t>Review score distribution in cities by different room class</a:t>
            </a:r>
            <a:r>
              <a:rPr lang="en-US" sz="4000" cap="all" dirty="0">
                <a:latin typeface="+mn-lt"/>
              </a:rPr>
              <a:t> </a:t>
            </a:r>
            <a:endParaRPr lang="en-ZA" sz="4000" u="sng" cap="all" dirty="0"/>
          </a:p>
        </p:txBody>
      </p:sp>
      <p:sp>
        <p:nvSpPr>
          <p:cNvPr id="3" name="TextBox 2">
            <a:extLst>
              <a:ext uri="{FF2B5EF4-FFF2-40B4-BE49-F238E27FC236}">
                <a16:creationId xmlns:a16="http://schemas.microsoft.com/office/drawing/2014/main" id="{B4CEBDE7-8DD6-477A-B83F-5D90A0E98E69}"/>
              </a:ext>
            </a:extLst>
          </p:cNvPr>
          <p:cNvSpPr txBox="1"/>
          <p:nvPr/>
        </p:nvSpPr>
        <p:spPr>
          <a:xfrm>
            <a:off x="481261" y="1028836"/>
            <a:ext cx="4830052" cy="440120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Luxury rooms receive the highest review scores followed by premium except for New York.</a:t>
            </a:r>
          </a:p>
          <a:p>
            <a:pPr marL="285750" indent="-285750" algn="just">
              <a:spcAft>
                <a:spcPts val="1200"/>
              </a:spcAft>
              <a:buFont typeface="Arial" panose="020B0604020202020204" pitchFamily="34" charset="0"/>
              <a:buChar char="•"/>
            </a:pPr>
            <a:r>
              <a:rPr lang="en-IN" sz="2400" dirty="0">
                <a:latin typeface="+mj-lt"/>
              </a:rPr>
              <a:t>Budget rooms have received the lowest review scores.</a:t>
            </a:r>
          </a:p>
          <a:p>
            <a:pPr marL="285750" indent="-285750" algn="just">
              <a:spcAft>
                <a:spcPts val="1200"/>
              </a:spcAft>
              <a:buFont typeface="Arial" panose="020B0604020202020204" pitchFamily="34" charset="0"/>
              <a:buChar char="•"/>
            </a:pPr>
            <a:r>
              <a:rPr lang="en-IN" sz="2400" dirty="0">
                <a:latin typeface="+mj-lt"/>
              </a:rPr>
              <a:t>All types of properties in New York have received lower ratings on average, than other cities.</a:t>
            </a:r>
          </a:p>
          <a:p>
            <a:pPr marL="285750" indent="-285750" algn="just">
              <a:spcAft>
                <a:spcPts val="1200"/>
              </a:spcAft>
              <a:buFont typeface="Arial" panose="020B0604020202020204" pitchFamily="34" charset="0"/>
              <a:buChar char="•"/>
            </a:pPr>
            <a:endParaRPr lang="en-IN" sz="2400" dirty="0"/>
          </a:p>
          <a:p>
            <a:pPr marL="285750" indent="-285750" algn="just">
              <a:spcAft>
                <a:spcPts val="1200"/>
              </a:spcAft>
              <a:buFont typeface="Arial" panose="020B0604020202020204" pitchFamily="34" charset="0"/>
              <a:buChar char="•"/>
            </a:pPr>
            <a:endParaRPr lang="en-IN" sz="2400" dirty="0"/>
          </a:p>
        </p:txBody>
      </p:sp>
      <p:pic>
        <p:nvPicPr>
          <p:cNvPr id="2060" name="Picture 12" descr="https://lh4.googleusercontent.com/lHm5KMn_Wu5vZRKvpaX5dIa6Goifyk6pCWslmza6AXt8nC4L4p4YKh3NAJzcd74B4EVDHEpxm5cfn4HK7CixOcGj3anb6wyKX1B11y0gMZUqj_hlbfDrREHHXVU7gjbtdjOYzvYLa5k">
            <a:extLst>
              <a:ext uri="{FF2B5EF4-FFF2-40B4-BE49-F238E27FC236}">
                <a16:creationId xmlns:a16="http://schemas.microsoft.com/office/drawing/2014/main" id="{EFC3E4B8-59A9-45B0-AB6D-F054EBB79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445" y="1167873"/>
            <a:ext cx="6413293" cy="34889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7815DB-9CE9-4901-8AAF-5EF93DA92030}"/>
              </a:ext>
            </a:extLst>
          </p:cNvPr>
          <p:cNvSpPr txBox="1"/>
          <p:nvPr/>
        </p:nvSpPr>
        <p:spPr>
          <a:xfrm>
            <a:off x="6100256" y="1425736"/>
            <a:ext cx="4807670" cy="369332"/>
          </a:xfrm>
          <a:prstGeom prst="rect">
            <a:avLst/>
          </a:prstGeom>
          <a:solidFill>
            <a:schemeClr val="bg1"/>
          </a:solidFill>
        </p:spPr>
        <p:txBody>
          <a:bodyPr wrap="square" rtlCol="0">
            <a:spAutoFit/>
          </a:bodyPr>
          <a:lstStyle/>
          <a:p>
            <a:r>
              <a:rPr lang="en-IN" dirty="0">
                <a:solidFill>
                  <a:srgbClr val="000000"/>
                </a:solidFill>
                <a:latin typeface="Arial" panose="020B0604020202020204" pitchFamily="34" charset="0"/>
              </a:rPr>
              <a:t>Average Review Score of Different Classes</a:t>
            </a:r>
            <a:endParaRPr lang="en-IN" dirty="0"/>
          </a:p>
        </p:txBody>
      </p:sp>
      <p:pic>
        <p:nvPicPr>
          <p:cNvPr id="8" name="Picture 7">
            <a:extLst>
              <a:ext uri="{FF2B5EF4-FFF2-40B4-BE49-F238E27FC236}">
                <a16:creationId xmlns:a16="http://schemas.microsoft.com/office/drawing/2014/main" id="{92A450FD-2036-4BE6-8C63-CA5B9831DB45}"/>
              </a:ext>
            </a:extLst>
          </p:cNvPr>
          <p:cNvPicPr>
            <a:picLocks noChangeAspect="1"/>
          </p:cNvPicPr>
          <p:nvPr/>
        </p:nvPicPr>
        <p:blipFill>
          <a:blip r:embed="rId3"/>
          <a:stretch>
            <a:fillRect/>
          </a:stretch>
        </p:blipFill>
        <p:spPr>
          <a:xfrm>
            <a:off x="500535" y="4779390"/>
            <a:ext cx="3003755" cy="1850926"/>
          </a:xfrm>
          <a:prstGeom prst="rect">
            <a:avLst/>
          </a:prstGeom>
        </p:spPr>
      </p:pic>
      <p:pic>
        <p:nvPicPr>
          <p:cNvPr id="10" name="Picture 9">
            <a:extLst>
              <a:ext uri="{FF2B5EF4-FFF2-40B4-BE49-F238E27FC236}">
                <a16:creationId xmlns:a16="http://schemas.microsoft.com/office/drawing/2014/main" id="{30012948-F253-4917-AB01-7A2E8440331C}"/>
              </a:ext>
            </a:extLst>
          </p:cNvPr>
          <p:cNvPicPr>
            <a:picLocks noChangeAspect="1"/>
          </p:cNvPicPr>
          <p:nvPr/>
        </p:nvPicPr>
        <p:blipFill>
          <a:blip r:embed="rId4"/>
          <a:stretch>
            <a:fillRect/>
          </a:stretch>
        </p:blipFill>
        <p:spPr>
          <a:xfrm>
            <a:off x="4392473" y="4779389"/>
            <a:ext cx="3123598" cy="1807443"/>
          </a:xfrm>
          <a:prstGeom prst="rect">
            <a:avLst/>
          </a:prstGeom>
        </p:spPr>
      </p:pic>
      <p:pic>
        <p:nvPicPr>
          <p:cNvPr id="12" name="Picture 11">
            <a:extLst>
              <a:ext uri="{FF2B5EF4-FFF2-40B4-BE49-F238E27FC236}">
                <a16:creationId xmlns:a16="http://schemas.microsoft.com/office/drawing/2014/main" id="{B72C41A4-62AB-4E45-89CA-AB7FA6E96E82}"/>
              </a:ext>
            </a:extLst>
          </p:cNvPr>
          <p:cNvPicPr>
            <a:picLocks noChangeAspect="1"/>
          </p:cNvPicPr>
          <p:nvPr/>
        </p:nvPicPr>
        <p:blipFill>
          <a:blip r:embed="rId5"/>
          <a:stretch>
            <a:fillRect/>
          </a:stretch>
        </p:blipFill>
        <p:spPr>
          <a:xfrm>
            <a:off x="8305014" y="4773187"/>
            <a:ext cx="3003756" cy="1807443"/>
          </a:xfrm>
          <a:prstGeom prst="rect">
            <a:avLst/>
          </a:prstGeom>
        </p:spPr>
      </p:pic>
    </p:spTree>
    <p:extLst>
      <p:ext uri="{BB962C8B-B14F-4D97-AF65-F5344CB8AC3E}">
        <p14:creationId xmlns:p14="http://schemas.microsoft.com/office/powerpoint/2010/main" val="299502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17</a:t>
            </a:fld>
            <a:endParaRPr lang="en-ZA" dirty="0"/>
          </a:p>
        </p:txBody>
      </p:sp>
      <p:sp>
        <p:nvSpPr>
          <p:cNvPr id="6" name="Title 1">
            <a:extLst>
              <a:ext uri="{FF2B5EF4-FFF2-40B4-BE49-F238E27FC236}">
                <a16:creationId xmlns:a16="http://schemas.microsoft.com/office/drawing/2014/main" id="{3560F281-4FF6-4617-A809-AC9C15ECF18A}"/>
              </a:ext>
            </a:extLst>
          </p:cNvPr>
          <p:cNvSpPr>
            <a:spLocks noGrp="1"/>
          </p:cNvSpPr>
          <p:nvPr>
            <p:ph type="title"/>
          </p:nvPr>
        </p:nvSpPr>
        <p:spPr>
          <a:xfrm>
            <a:off x="339365" y="277370"/>
            <a:ext cx="11388291" cy="637030"/>
          </a:xfrm>
        </p:spPr>
        <p:txBody>
          <a:bodyPr/>
          <a:lstStyle/>
          <a:p>
            <a:r>
              <a:rPr lang="en-US" sz="4000" cap="all" dirty="0"/>
              <a:t> </a:t>
            </a:r>
            <a:r>
              <a:rPr lang="en-US" sz="4000" cap="all" dirty="0">
                <a:latin typeface="+mn-lt"/>
              </a:rPr>
              <a:t>6. </a:t>
            </a:r>
            <a:r>
              <a:rPr lang="en-US" sz="4000" cap="all" dirty="0"/>
              <a:t>Average reviews based on identification of host</a:t>
            </a:r>
            <a:r>
              <a:rPr lang="en-US" sz="4000" cap="all" dirty="0">
                <a:latin typeface="+mn-lt"/>
              </a:rPr>
              <a:t> </a:t>
            </a:r>
            <a:endParaRPr lang="en-ZA" sz="4000" u="sng" cap="all" dirty="0"/>
          </a:p>
        </p:txBody>
      </p:sp>
      <p:sp>
        <p:nvSpPr>
          <p:cNvPr id="3" name="TextBox 2">
            <a:extLst>
              <a:ext uri="{FF2B5EF4-FFF2-40B4-BE49-F238E27FC236}">
                <a16:creationId xmlns:a16="http://schemas.microsoft.com/office/drawing/2014/main" id="{B4CEBDE7-8DD6-477A-B83F-5D90A0E98E69}"/>
              </a:ext>
            </a:extLst>
          </p:cNvPr>
          <p:cNvSpPr txBox="1"/>
          <p:nvPr/>
        </p:nvSpPr>
        <p:spPr>
          <a:xfrm>
            <a:off x="339365" y="1270345"/>
            <a:ext cx="5125502" cy="335476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Properties where host have shared their identity have received better rating than the ones where host is unidentified.</a:t>
            </a:r>
          </a:p>
          <a:p>
            <a:pPr marL="285750" indent="-285750" algn="just">
              <a:spcAft>
                <a:spcPts val="1200"/>
              </a:spcAft>
              <a:buFont typeface="Arial" panose="020B0604020202020204" pitchFamily="34" charset="0"/>
              <a:buChar char="•"/>
            </a:pPr>
            <a:r>
              <a:rPr lang="en-IN" sz="2400" dirty="0">
                <a:latin typeface="+mj-lt"/>
              </a:rPr>
              <a:t>Boston, NYC and SF have significant difference in their ratings for this case. </a:t>
            </a:r>
          </a:p>
          <a:p>
            <a:pPr marL="285750" indent="-285750" algn="just">
              <a:spcAft>
                <a:spcPts val="1200"/>
              </a:spcAft>
              <a:buFont typeface="Arial" panose="020B0604020202020204" pitchFamily="34" charset="0"/>
              <a:buChar char="•"/>
            </a:pPr>
            <a:endParaRPr lang="en-IN" sz="2400" dirty="0"/>
          </a:p>
        </p:txBody>
      </p:sp>
      <p:pic>
        <p:nvPicPr>
          <p:cNvPr id="3074" name="Picture 2" descr="https://lh5.googleusercontent.com/xQH8RQ3JdcPpvLrkmGN2VH-gT4fmDVPEbXy8wacB7-kJgxW_JEuwQq00IrlKtuObnloPbo330V5RHbFTdwBqdntdWoPHMZhkuwaBqNYYZ26hYd2ybDlVOxGj-1c5_q1PAaxWqzKcRDQ">
            <a:extLst>
              <a:ext uri="{FF2B5EF4-FFF2-40B4-BE49-F238E27FC236}">
                <a16:creationId xmlns:a16="http://schemas.microsoft.com/office/drawing/2014/main" id="{1D394896-D547-4AC8-91F6-6E8AB9C24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6" r="1134" b="1992"/>
          <a:stretch/>
        </p:blipFill>
        <p:spPr bwMode="auto">
          <a:xfrm>
            <a:off x="5561815" y="1100660"/>
            <a:ext cx="6033866" cy="3331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01E503-0EBD-4108-AF2C-774AE8300E7A}"/>
              </a:ext>
            </a:extLst>
          </p:cNvPr>
          <p:cNvPicPr>
            <a:picLocks noChangeAspect="1"/>
          </p:cNvPicPr>
          <p:nvPr/>
        </p:nvPicPr>
        <p:blipFill>
          <a:blip r:embed="rId3"/>
          <a:stretch>
            <a:fillRect/>
          </a:stretch>
        </p:blipFill>
        <p:spPr>
          <a:xfrm>
            <a:off x="242416" y="4554801"/>
            <a:ext cx="1584960" cy="1714500"/>
          </a:xfrm>
          <a:prstGeom prst="rect">
            <a:avLst/>
          </a:prstGeom>
        </p:spPr>
      </p:pic>
      <p:pic>
        <p:nvPicPr>
          <p:cNvPr id="9" name="Picture 8">
            <a:extLst>
              <a:ext uri="{FF2B5EF4-FFF2-40B4-BE49-F238E27FC236}">
                <a16:creationId xmlns:a16="http://schemas.microsoft.com/office/drawing/2014/main" id="{A4978566-66F4-4B70-BEE9-AE0C1DC11B45}"/>
              </a:ext>
            </a:extLst>
          </p:cNvPr>
          <p:cNvPicPr>
            <a:picLocks noChangeAspect="1"/>
          </p:cNvPicPr>
          <p:nvPr/>
        </p:nvPicPr>
        <p:blipFill>
          <a:blip r:embed="rId4"/>
          <a:stretch>
            <a:fillRect/>
          </a:stretch>
        </p:blipFill>
        <p:spPr>
          <a:xfrm flipH="1">
            <a:off x="2021273" y="4562743"/>
            <a:ext cx="2108681" cy="1714500"/>
          </a:xfrm>
          <a:prstGeom prst="rect">
            <a:avLst/>
          </a:prstGeom>
        </p:spPr>
      </p:pic>
      <p:pic>
        <p:nvPicPr>
          <p:cNvPr id="11" name="Picture 10">
            <a:extLst>
              <a:ext uri="{FF2B5EF4-FFF2-40B4-BE49-F238E27FC236}">
                <a16:creationId xmlns:a16="http://schemas.microsoft.com/office/drawing/2014/main" id="{18B5D974-F492-4584-903C-2BE4C6F0B50D}"/>
              </a:ext>
            </a:extLst>
          </p:cNvPr>
          <p:cNvPicPr>
            <a:picLocks noChangeAspect="1"/>
          </p:cNvPicPr>
          <p:nvPr/>
        </p:nvPicPr>
        <p:blipFill>
          <a:blip r:embed="rId5"/>
          <a:stretch>
            <a:fillRect/>
          </a:stretch>
        </p:blipFill>
        <p:spPr>
          <a:xfrm>
            <a:off x="4323851" y="4637988"/>
            <a:ext cx="3811476" cy="2039443"/>
          </a:xfrm>
          <a:prstGeom prst="rect">
            <a:avLst/>
          </a:prstGeom>
        </p:spPr>
      </p:pic>
      <p:pic>
        <p:nvPicPr>
          <p:cNvPr id="13" name="Picture 12">
            <a:extLst>
              <a:ext uri="{FF2B5EF4-FFF2-40B4-BE49-F238E27FC236}">
                <a16:creationId xmlns:a16="http://schemas.microsoft.com/office/drawing/2014/main" id="{010BA730-1319-4877-B968-D0239F27D0A3}"/>
              </a:ext>
            </a:extLst>
          </p:cNvPr>
          <p:cNvPicPr>
            <a:picLocks noChangeAspect="1"/>
          </p:cNvPicPr>
          <p:nvPr/>
        </p:nvPicPr>
        <p:blipFill>
          <a:blip r:embed="rId6"/>
          <a:stretch>
            <a:fillRect/>
          </a:stretch>
        </p:blipFill>
        <p:spPr>
          <a:xfrm>
            <a:off x="8232275" y="4637987"/>
            <a:ext cx="3314111" cy="2039443"/>
          </a:xfrm>
          <a:prstGeom prst="rect">
            <a:avLst/>
          </a:prstGeom>
        </p:spPr>
      </p:pic>
    </p:spTree>
    <p:extLst>
      <p:ext uri="{BB962C8B-B14F-4D97-AF65-F5344CB8AC3E}">
        <p14:creationId xmlns:p14="http://schemas.microsoft.com/office/powerpoint/2010/main" val="38129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DDF71-97EB-458B-8233-88C772FED2E2}"/>
              </a:ext>
            </a:extLst>
          </p:cNvPr>
          <p:cNvSpPr>
            <a:spLocks noGrp="1"/>
          </p:cNvSpPr>
          <p:nvPr>
            <p:ph type="sldNum" sz="quarter" idx="13"/>
          </p:nvPr>
        </p:nvSpPr>
        <p:spPr/>
        <p:txBody>
          <a:bodyPr/>
          <a:lstStyle/>
          <a:p>
            <a:fld id="{19B51A1E-902D-48AF-9020-955120F399B6}" type="slidenum">
              <a:rPr lang="en-ZA" smtClean="0"/>
              <a:pPr/>
              <a:t>18</a:t>
            </a:fld>
            <a:endParaRPr lang="en-ZA" dirty="0"/>
          </a:p>
        </p:txBody>
      </p:sp>
      <p:sp>
        <p:nvSpPr>
          <p:cNvPr id="3" name="Title 2">
            <a:extLst>
              <a:ext uri="{FF2B5EF4-FFF2-40B4-BE49-F238E27FC236}">
                <a16:creationId xmlns:a16="http://schemas.microsoft.com/office/drawing/2014/main" id="{68219A04-A1EC-4633-A216-0774EBC48C27}"/>
              </a:ext>
            </a:extLst>
          </p:cNvPr>
          <p:cNvSpPr>
            <a:spLocks noGrp="1"/>
          </p:cNvSpPr>
          <p:nvPr>
            <p:ph type="title"/>
          </p:nvPr>
        </p:nvSpPr>
        <p:spPr/>
        <p:txBody>
          <a:bodyPr/>
          <a:lstStyle/>
          <a:p>
            <a:r>
              <a:rPr lang="en-US" sz="4000" dirty="0"/>
              <a:t>7. AVERAGE REVIEW SCORE OF ROOM TYPES BY CITY</a:t>
            </a:r>
          </a:p>
        </p:txBody>
      </p:sp>
      <p:pic>
        <p:nvPicPr>
          <p:cNvPr id="1026" name="Picture 2" descr="https://lh3.googleusercontent.com/VSCxjln_bl9tGOS-M6uCu_KxoAUI61UvwCNefSlh-ihyJyBGj7xWxkiwGIJmD-rO_at9fJYzx5M9WiUfkcGnQdUve6DzkJOQLdtuTnw_H4oxqT6N0ibfgtrEwaNnCfi_7w_WMSV6s5Q">
            <a:extLst>
              <a:ext uri="{FF2B5EF4-FFF2-40B4-BE49-F238E27FC236}">
                <a16:creationId xmlns:a16="http://schemas.microsoft.com/office/drawing/2014/main" id="{A46EFAAD-D810-4B24-B12A-5DCB0363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204" y="1270346"/>
            <a:ext cx="6743452" cy="4095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5EFE28-2901-45BA-ADFF-5C4F2E9BC5DD}"/>
              </a:ext>
            </a:extLst>
          </p:cNvPr>
          <p:cNvSpPr txBox="1"/>
          <p:nvPr/>
        </p:nvSpPr>
        <p:spPr>
          <a:xfrm>
            <a:off x="339365" y="1270346"/>
            <a:ext cx="4634643" cy="335476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2400" dirty="0">
                <a:latin typeface="+mj-lt"/>
              </a:rPr>
              <a:t>SF’s average review scores are almost the same between the three. </a:t>
            </a:r>
          </a:p>
          <a:p>
            <a:pPr marL="285750" indent="-285750" algn="just">
              <a:spcAft>
                <a:spcPts val="1200"/>
              </a:spcAft>
              <a:buFont typeface="Arial" panose="020B0604020202020204" pitchFamily="34" charset="0"/>
              <a:buChar char="•"/>
            </a:pPr>
            <a:r>
              <a:rPr lang="en-US" sz="2400" dirty="0">
                <a:latin typeface="+mj-lt"/>
              </a:rPr>
              <a:t>In other cities, especially DC and LA, the shared room gets much lower scores than entire home and private room. </a:t>
            </a:r>
          </a:p>
          <a:p>
            <a:pPr marL="285750" indent="-285750" algn="just">
              <a:spcAft>
                <a:spcPts val="1200"/>
              </a:spcAft>
              <a:buFont typeface="Arial" panose="020B0604020202020204" pitchFamily="34" charset="0"/>
              <a:buChar char="•"/>
            </a:pPr>
            <a:endParaRPr lang="en-IN" sz="2400" dirty="0"/>
          </a:p>
        </p:txBody>
      </p:sp>
      <p:pic>
        <p:nvPicPr>
          <p:cNvPr id="1028" name="Picture 4" descr="https://www.decorilla.com/online-decorating/wp-content/uploads/2015/08/Shared-kids-room-dividers.jpg">
            <a:extLst>
              <a:ext uri="{FF2B5EF4-FFF2-40B4-BE49-F238E27FC236}">
                <a16:creationId xmlns:a16="http://schemas.microsoft.com/office/drawing/2014/main" id="{A08690F6-DC10-45A7-9AC2-39FA286A8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65" y="4281745"/>
            <a:ext cx="4184509" cy="235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261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624000" y="289420"/>
            <a:ext cx="5472000" cy="432000"/>
          </a:xfrm>
        </p:spPr>
        <p:txBody>
          <a:bodyPr/>
          <a:lstStyle/>
          <a:p>
            <a:r>
              <a:rPr lang="en-ZA" sz="4000" cap="all" dirty="0"/>
              <a:t>Inferences</a:t>
            </a:r>
          </a:p>
        </p:txBody>
      </p:sp>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a:stretch>
            <a:fillRect/>
          </a:stretch>
        </p:blipFill>
        <p:spPr>
          <a:xfrm>
            <a:off x="7027488" y="1663756"/>
            <a:ext cx="2495861" cy="2125239"/>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3"/>
          <a:stretch>
            <a:fillRect/>
          </a:stretch>
        </p:blipFill>
        <p:spPr>
          <a:xfrm>
            <a:off x="7027488" y="4130803"/>
            <a:ext cx="2566874" cy="2255183"/>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4"/>
          <a:stretch>
            <a:fillRect/>
          </a:stretch>
        </p:blipFill>
        <p:spPr>
          <a:xfrm>
            <a:off x="9162738" y="430233"/>
            <a:ext cx="2495861" cy="2125239"/>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
        <p:nvSpPr>
          <p:cNvPr id="16" name="TextBox 15">
            <a:extLst>
              <a:ext uri="{FF2B5EF4-FFF2-40B4-BE49-F238E27FC236}">
                <a16:creationId xmlns:a16="http://schemas.microsoft.com/office/drawing/2014/main" id="{42D3CF40-E80F-4634-B644-C9DC30B97A2E}"/>
              </a:ext>
            </a:extLst>
          </p:cNvPr>
          <p:cNvSpPr txBox="1"/>
          <p:nvPr/>
        </p:nvSpPr>
        <p:spPr>
          <a:xfrm>
            <a:off x="624000" y="938023"/>
            <a:ext cx="6403488" cy="5663089"/>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IN" sz="2400" dirty="0">
                <a:latin typeface="+mj-lt"/>
              </a:rPr>
              <a:t>Most properties have a rating of 90 or above.</a:t>
            </a:r>
          </a:p>
          <a:p>
            <a:pPr marL="285750" indent="-285750" algn="just">
              <a:spcAft>
                <a:spcPts val="600"/>
              </a:spcAft>
              <a:buFont typeface="Arial" panose="020B0604020202020204" pitchFamily="34" charset="0"/>
              <a:buChar char="•"/>
            </a:pPr>
            <a:r>
              <a:rPr lang="en-IN" sz="2400" dirty="0">
                <a:latin typeface="+mj-lt"/>
              </a:rPr>
              <a:t>Maximum number of properties are apartment type, followed by house type.</a:t>
            </a:r>
          </a:p>
          <a:p>
            <a:pPr marL="285750" indent="-285750" algn="just">
              <a:spcAft>
                <a:spcPts val="600"/>
              </a:spcAft>
              <a:buFont typeface="Arial" panose="020B0604020202020204" pitchFamily="34" charset="0"/>
              <a:buChar char="•"/>
            </a:pPr>
            <a:r>
              <a:rPr lang="en-IN" sz="2400" dirty="0">
                <a:latin typeface="+mj-lt"/>
              </a:rPr>
              <a:t>Luxury class rooms have received highest reviews on average.</a:t>
            </a:r>
          </a:p>
          <a:p>
            <a:pPr marL="285750" indent="-285750" algn="just">
              <a:spcAft>
                <a:spcPts val="600"/>
              </a:spcAft>
              <a:buFont typeface="Arial" panose="020B0604020202020204" pitchFamily="34" charset="0"/>
              <a:buChar char="•"/>
            </a:pPr>
            <a:r>
              <a:rPr lang="en-IN" sz="2400" dirty="0">
                <a:latin typeface="+mj-lt"/>
              </a:rPr>
              <a:t>Properties were the host has identified themselves have received more reviews.</a:t>
            </a:r>
          </a:p>
          <a:p>
            <a:pPr marL="285750" indent="-285750" algn="just">
              <a:buFont typeface="Arial" panose="020B0604020202020204" pitchFamily="34" charset="0"/>
              <a:buChar char="•"/>
            </a:pPr>
            <a:r>
              <a:rPr lang="en-IN" sz="2400" dirty="0">
                <a:latin typeface="+mj-lt"/>
              </a:rPr>
              <a:t>NYC has a lower average review score amongst all properties, compared to other major cities.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0" name="Picture Placeholder 18">
            <a:extLst>
              <a:ext uri="{FF2B5EF4-FFF2-40B4-BE49-F238E27FC236}">
                <a16:creationId xmlns:a16="http://schemas.microsoft.com/office/drawing/2014/main" id="{659E8FCC-3B15-4D0A-85A0-2909D5CFE347}"/>
              </a:ext>
            </a:extLst>
          </p:cNvPr>
          <p:cNvPicPr>
            <a:picLocks noChangeAspect="1"/>
          </p:cNvPicPr>
          <p:nvPr/>
        </p:nvPicPr>
        <p:blipFill>
          <a:blip r:embed="rId5"/>
          <a:stretch>
            <a:fillRect/>
          </a:stretch>
        </p:blipFill>
        <p:spPr>
          <a:xfrm>
            <a:off x="9162739" y="2856320"/>
            <a:ext cx="24958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28938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dirty="0"/>
              <a:t>2</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Part A</a:t>
            </a:r>
          </a:p>
        </p:txBody>
      </p:sp>
      <p:sp>
        <p:nvSpPr>
          <p:cNvPr id="11" name="Title 2">
            <a:extLst>
              <a:ext uri="{FF2B5EF4-FFF2-40B4-BE49-F238E27FC236}">
                <a16:creationId xmlns:a16="http://schemas.microsoft.com/office/drawing/2014/main" id="{9FC4A8DB-9202-4145-A89E-E27D5EBF2CF9}"/>
              </a:ext>
            </a:extLst>
          </p:cNvPr>
          <p:cNvSpPr txBox="1">
            <a:spLocks/>
          </p:cNvSpPr>
          <p:nvPr/>
        </p:nvSpPr>
        <p:spPr>
          <a:xfrm>
            <a:off x="5777523" y="2512422"/>
            <a:ext cx="5279498" cy="219192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DESCRIPTIVE ANALYSIS OF VARIABLES</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343401" y="2509488"/>
            <a:ext cx="7384255" cy="1436869"/>
          </a:xfrm>
        </p:spPr>
        <p:txBody>
          <a:bodyPr/>
          <a:lstStyle/>
          <a:p>
            <a:r>
              <a:rPr lang="en-ZA" sz="4000" dirty="0"/>
              <a:t>ANALYSIS OF ASSOCIATION BETWEEN VARIABLES</a:t>
            </a: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sz="1600" b="1" i="0" dirty="0"/>
              <a:t>1</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Part B</a:t>
            </a:r>
          </a:p>
        </p:txBody>
      </p:sp>
    </p:spTree>
    <p:extLst>
      <p:ext uri="{BB962C8B-B14F-4D97-AF65-F5344CB8AC3E}">
        <p14:creationId xmlns:p14="http://schemas.microsoft.com/office/powerpoint/2010/main" val="326502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773017"/>
            <a:ext cx="5744817" cy="408498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744817" y="390760"/>
            <a:ext cx="6092616" cy="4903032"/>
          </a:xfrm>
        </p:spPr>
        <p:txBody>
          <a:bodyPr/>
          <a:lstStyle/>
          <a:p>
            <a:pPr marL="36000">
              <a:lnSpc>
                <a:spcPct val="100000"/>
              </a:lnSpc>
            </a:pPr>
            <a:r>
              <a:rPr lang="en-ZA" sz="2400" b="0" spc="-150" dirty="0">
                <a:cs typeface="Arial" panose="020B0604020202020204" pitchFamily="34" charset="0"/>
              </a:rPr>
              <a:t>1. Correlation </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Analysing relation between variables  and room  classification</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2. Multiple Regression</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Determining which variables affect room categorization</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3. Hypothesis Testing</a:t>
            </a:r>
            <a:br>
              <a:rPr lang="en-ZA" sz="2400" b="0" spc="-150" dirty="0">
                <a:cs typeface="Arial" panose="020B0604020202020204" pitchFamily="34" charset="0"/>
              </a:rPr>
            </a:br>
            <a:r>
              <a:rPr lang="en-ZA" sz="2400" b="0" spc="-150" dirty="0">
                <a:cs typeface="Arial" panose="020B0604020202020204" pitchFamily="34" charset="0"/>
              </a:rPr>
              <a:t>      </a:t>
            </a:r>
            <a:r>
              <a:rPr lang="en-ZA" sz="2000" b="0" spc="-150" dirty="0">
                <a:cs typeface="Arial" panose="020B0604020202020204" pitchFamily="34" charset="0"/>
              </a:rPr>
              <a:t>Cross-validating if the variables are </a:t>
            </a:r>
            <a:br>
              <a:rPr lang="en-ZA" sz="2000" b="0" spc="-150" dirty="0">
                <a:cs typeface="Arial" panose="020B0604020202020204" pitchFamily="34" charset="0"/>
              </a:rPr>
            </a:br>
            <a:r>
              <a:rPr lang="en-ZA" sz="2000" b="0" spc="-150" dirty="0">
                <a:cs typeface="Arial" panose="020B0604020202020204" pitchFamily="34" charset="0"/>
              </a:rPr>
              <a:t>        significant  enough to support our results</a:t>
            </a:r>
            <a:br>
              <a:rPr lang="en-ZA" sz="2000" b="0" spc="-150" dirty="0">
                <a:cs typeface="Arial" panose="020B0604020202020204" pitchFamily="34" charset="0"/>
              </a:rPr>
            </a:br>
            <a:br>
              <a:rPr lang="en-ZA" sz="2000" b="0" spc="-150" dirty="0">
                <a:cs typeface="Arial" panose="020B0604020202020204" pitchFamily="34" charset="0"/>
              </a:rPr>
            </a:br>
            <a:r>
              <a:rPr lang="en-ZA" sz="2400" b="0" spc="-150" dirty="0">
                <a:cs typeface="Arial" panose="020B0604020202020204" pitchFamily="34" charset="0"/>
              </a:rPr>
              <a:t>4. Prediction/Forecasting</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5. Conclusions</a:t>
            </a:r>
            <a:br>
              <a:rPr lang="en-ZA" sz="2400" b="0" spc="-150" dirty="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u="sng" dirty="0"/>
            </a:br>
            <a:endParaRPr lang="en-ZA" u="sng"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xfrm>
            <a:off x="11727656" y="6277243"/>
            <a:ext cx="464344" cy="400188"/>
          </a:xfrm>
        </p:spPr>
        <p:txBody>
          <a:bodyPr/>
          <a:lstStyle/>
          <a:p>
            <a:r>
              <a:rPr lang="en-ZA" sz="1600" b="1" i="0" dirty="0"/>
              <a:t>2</a:t>
            </a:r>
          </a:p>
        </p:txBody>
      </p:sp>
      <p:sp>
        <p:nvSpPr>
          <p:cNvPr id="9" name="Title 2">
            <a:extLst>
              <a:ext uri="{FF2B5EF4-FFF2-40B4-BE49-F238E27FC236}">
                <a16:creationId xmlns:a16="http://schemas.microsoft.com/office/drawing/2014/main" id="{70FC6448-40A6-42A4-BE1C-41D78B08933D}"/>
              </a:ext>
            </a:extLst>
          </p:cNvPr>
          <p:cNvSpPr txBox="1">
            <a:spLocks/>
          </p:cNvSpPr>
          <p:nvPr/>
        </p:nvSpPr>
        <p:spPr>
          <a:xfrm>
            <a:off x="158776" y="143976"/>
            <a:ext cx="5141136" cy="6621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OBJECTIVES</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142716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623999" y="403720"/>
            <a:ext cx="8098896" cy="342121"/>
          </a:xfrm>
        </p:spPr>
        <p:txBody>
          <a:bodyPr/>
          <a:lstStyle/>
          <a:p>
            <a:r>
              <a:rPr lang="en-ZA" sz="4000" cap="all" dirty="0"/>
              <a:t>Choosing dependent variables</a:t>
            </a:r>
          </a:p>
        </p:txBody>
      </p:sp>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stretch>
            <a:fillRect/>
          </a:stretch>
        </p:blipFill>
        <p:spPr>
          <a:xfrm>
            <a:off x="7038414" y="1618085"/>
            <a:ext cx="2405261" cy="2143210"/>
          </a:xfrm>
          <a:ln>
            <a:solidFill>
              <a:schemeClr val="tx1"/>
            </a:solidFill>
          </a:ln>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stretch>
            <a:fillRect/>
          </a:stretch>
        </p:blipFill>
        <p:spPr>
          <a:xfrm>
            <a:off x="7125022" y="4191602"/>
            <a:ext cx="2405261" cy="2155413"/>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stretch>
            <a:fillRect/>
          </a:stretch>
        </p:blipFill>
        <p:spPr>
          <a:xfrm>
            <a:off x="9072299" y="254524"/>
            <a:ext cx="2564917" cy="214321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22</a:t>
            </a:fld>
            <a:endParaRPr lang="en-ZA" dirty="0"/>
          </a:p>
        </p:txBody>
      </p:sp>
      <p:sp>
        <p:nvSpPr>
          <p:cNvPr id="16" name="TextBox 15">
            <a:extLst>
              <a:ext uri="{FF2B5EF4-FFF2-40B4-BE49-F238E27FC236}">
                <a16:creationId xmlns:a16="http://schemas.microsoft.com/office/drawing/2014/main" id="{42D3CF40-E80F-4634-B644-C9DC30B97A2E}"/>
              </a:ext>
            </a:extLst>
          </p:cNvPr>
          <p:cNvSpPr txBox="1"/>
          <p:nvPr/>
        </p:nvSpPr>
        <p:spPr>
          <a:xfrm>
            <a:off x="623999" y="1176148"/>
            <a:ext cx="6414415" cy="4431983"/>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IN" sz="2400" dirty="0">
                <a:latin typeface="+mj-lt"/>
              </a:rPr>
              <a:t>Predicting the categorization of class of rooms seems interesting.</a:t>
            </a:r>
          </a:p>
          <a:p>
            <a:pPr marL="342900" indent="-342900" algn="just">
              <a:spcAft>
                <a:spcPts val="1200"/>
              </a:spcAft>
              <a:buFont typeface="Arial" panose="020B0604020202020204" pitchFamily="34" charset="0"/>
              <a:buChar char="•"/>
            </a:pPr>
            <a:r>
              <a:rPr lang="en-IN" sz="2400" dirty="0">
                <a:latin typeface="+mj-lt"/>
              </a:rPr>
              <a:t>Help Airbnb to filter the listing based on user preferences, in the website.</a:t>
            </a:r>
          </a:p>
          <a:p>
            <a:pPr marL="285750" indent="-285750" algn="just">
              <a:spcAft>
                <a:spcPts val="1200"/>
              </a:spcAft>
              <a:buFont typeface="Arial" panose="020B0604020202020204" pitchFamily="34" charset="0"/>
              <a:buChar char="•"/>
            </a:pPr>
            <a:r>
              <a:rPr lang="en-IN" sz="2400" dirty="0">
                <a:latin typeface="+mj-lt"/>
              </a:rPr>
              <a:t>Help the management to understand which factors affect the class of a listing.</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0" name="Picture Placeholder 18">
            <a:extLst>
              <a:ext uri="{FF2B5EF4-FFF2-40B4-BE49-F238E27FC236}">
                <a16:creationId xmlns:a16="http://schemas.microsoft.com/office/drawing/2014/main" id="{659E8FCC-3B15-4D0A-85A0-2909D5CFE347}"/>
              </a:ext>
            </a:extLst>
          </p:cNvPr>
          <p:cNvPicPr>
            <a:picLocks noChangeAspect="1"/>
          </p:cNvPicPr>
          <p:nvPr/>
        </p:nvPicPr>
        <p:blipFill>
          <a:blip r:embed="rId6"/>
          <a:stretch>
            <a:fillRect/>
          </a:stretch>
        </p:blipFill>
        <p:spPr>
          <a:xfrm>
            <a:off x="9162739" y="2828041"/>
            <a:ext cx="2564917" cy="215541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100349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Choosing explanatory variables </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58219" y="1074821"/>
            <a:ext cx="6434021" cy="5202422"/>
          </a:xfrm>
        </p:spPr>
        <p:txBody>
          <a:bodyPr/>
          <a:lstStyle/>
          <a:p>
            <a:pPr algn="just" fontAlgn="base"/>
            <a:r>
              <a:rPr lang="en-US" sz="2400" spc="-150" dirty="0">
                <a:latin typeface="+mj-lt"/>
              </a:rPr>
              <a:t>Decided to choose the following variables:</a:t>
            </a:r>
          </a:p>
          <a:p>
            <a:pPr marL="0" indent="0" algn="just" fontAlgn="base">
              <a:buNone/>
            </a:pPr>
            <a:endParaRPr lang="en-US" sz="2400" dirty="0">
              <a:latin typeface="+mj-lt"/>
            </a:endParaRPr>
          </a:p>
          <a:p>
            <a:pPr marL="0" indent="0" algn="just" fontAlgn="base">
              <a:buNone/>
            </a:pPr>
            <a:endParaRPr lang="en-US" sz="2400" dirty="0">
              <a:latin typeface="+mj-lt"/>
            </a:endParaRP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567116" y="1885669"/>
            <a:ext cx="4160540" cy="3580726"/>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647386" y="463292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23</a:t>
            </a:fld>
            <a:endParaRPr lang="en-ZA" dirty="0"/>
          </a:p>
        </p:txBody>
      </p:sp>
      <p:graphicFrame>
        <p:nvGraphicFramePr>
          <p:cNvPr id="3" name="Table 2">
            <a:extLst>
              <a:ext uri="{FF2B5EF4-FFF2-40B4-BE49-F238E27FC236}">
                <a16:creationId xmlns:a16="http://schemas.microsoft.com/office/drawing/2014/main" id="{86E5840C-B31A-4536-9653-75B0373076EF}"/>
              </a:ext>
            </a:extLst>
          </p:cNvPr>
          <p:cNvGraphicFramePr>
            <a:graphicFrameLocks noGrp="1"/>
          </p:cNvGraphicFramePr>
          <p:nvPr>
            <p:extLst>
              <p:ext uri="{D42A27DB-BD31-4B8C-83A1-F6EECF244321}">
                <p14:modId xmlns:p14="http://schemas.microsoft.com/office/powerpoint/2010/main" val="1176756949"/>
              </p:ext>
            </p:extLst>
          </p:nvPr>
        </p:nvGraphicFramePr>
        <p:xfrm>
          <a:off x="231184" y="1811892"/>
          <a:ext cx="7335931" cy="4131705"/>
        </p:xfrm>
        <a:graphic>
          <a:graphicData uri="http://schemas.openxmlformats.org/drawingml/2006/table">
            <a:tbl>
              <a:tblPr firstRow="1" bandRow="1">
                <a:tableStyleId>{6E25E649-3F16-4E02-A733-19D2CDBF48F0}</a:tableStyleId>
              </a:tblPr>
              <a:tblGrid>
                <a:gridCol w="2271252">
                  <a:extLst>
                    <a:ext uri="{9D8B030D-6E8A-4147-A177-3AD203B41FA5}">
                      <a16:colId xmlns:a16="http://schemas.microsoft.com/office/drawing/2014/main" val="2358922060"/>
                    </a:ext>
                  </a:extLst>
                </a:gridCol>
                <a:gridCol w="5064679">
                  <a:extLst>
                    <a:ext uri="{9D8B030D-6E8A-4147-A177-3AD203B41FA5}">
                      <a16:colId xmlns:a16="http://schemas.microsoft.com/office/drawing/2014/main" val="3440373599"/>
                    </a:ext>
                  </a:extLst>
                </a:gridCol>
              </a:tblGrid>
              <a:tr h="377607">
                <a:tc>
                  <a:txBody>
                    <a:bodyPr/>
                    <a:lstStyle/>
                    <a:p>
                      <a:pPr algn="ctr"/>
                      <a:r>
                        <a:rPr lang="en-IN" dirty="0"/>
                        <a:t>Variables</a:t>
                      </a:r>
                    </a:p>
                  </a:txBody>
                  <a:tcPr/>
                </a:tc>
                <a:tc>
                  <a:txBody>
                    <a:bodyPr/>
                    <a:lstStyle/>
                    <a:p>
                      <a:pPr algn="ctr"/>
                      <a:r>
                        <a:rPr lang="en-IN" dirty="0"/>
                        <a:t>Description</a:t>
                      </a:r>
                    </a:p>
                  </a:txBody>
                  <a:tcPr/>
                </a:tc>
                <a:extLst>
                  <a:ext uri="{0D108BD9-81ED-4DB2-BD59-A6C34878D82A}">
                    <a16:rowId xmlns:a16="http://schemas.microsoft.com/office/drawing/2014/main" val="899543968"/>
                  </a:ext>
                </a:extLst>
              </a:tr>
              <a:tr h="625683">
                <a:tc>
                  <a:txBody>
                    <a:bodyPr/>
                    <a:lstStyle/>
                    <a:p>
                      <a:pPr marL="0" algn="l" defTabSz="914400" rtl="0" eaLnBrk="1" latinLnBrk="0" hangingPunct="1"/>
                      <a:r>
                        <a:rPr lang="en-IN" sz="1400" kern="1200" dirty="0">
                          <a:solidFill>
                            <a:schemeClr val="dk1"/>
                          </a:solidFill>
                          <a:latin typeface="+mj-lt"/>
                          <a:ea typeface="+mn-ea"/>
                          <a:cs typeface="+mn-cs"/>
                        </a:rPr>
                        <a:t>Room Type</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be more likely to be homes rather than private rooms</a:t>
                      </a:r>
                    </a:p>
                  </a:txBody>
                  <a:tcPr/>
                </a:tc>
                <a:extLst>
                  <a:ext uri="{0D108BD9-81ED-4DB2-BD59-A6C34878D82A}">
                    <a16:rowId xmlns:a16="http://schemas.microsoft.com/office/drawing/2014/main" val="1251216558"/>
                  </a:ext>
                </a:extLst>
              </a:tr>
              <a:tr h="625683">
                <a:tc>
                  <a:txBody>
                    <a:bodyPr/>
                    <a:lstStyle/>
                    <a:p>
                      <a:pPr marL="0" algn="l" defTabSz="914400" rtl="0" eaLnBrk="1" latinLnBrk="0" hangingPunct="1"/>
                      <a:r>
                        <a:rPr lang="en-IN" sz="1400" kern="1200" dirty="0">
                          <a:solidFill>
                            <a:schemeClr val="dk1"/>
                          </a:solidFill>
                          <a:latin typeface="+mj-lt"/>
                          <a:ea typeface="+mn-ea"/>
                          <a:cs typeface="+mn-cs"/>
                        </a:rPr>
                        <a:t>Amenities</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have more amenities than budget ones</a:t>
                      </a:r>
                    </a:p>
                  </a:txBody>
                  <a:tcPr/>
                </a:tc>
                <a:extLst>
                  <a:ext uri="{0D108BD9-81ED-4DB2-BD59-A6C34878D82A}">
                    <a16:rowId xmlns:a16="http://schemas.microsoft.com/office/drawing/2014/main" val="2087431367"/>
                  </a:ext>
                </a:extLst>
              </a:tr>
              <a:tr h="625683">
                <a:tc>
                  <a:txBody>
                    <a:bodyPr/>
                    <a:lstStyle/>
                    <a:p>
                      <a:pPr marL="0" algn="l" defTabSz="914400" rtl="0" eaLnBrk="1" latinLnBrk="0" hangingPunct="1"/>
                      <a:r>
                        <a:rPr lang="en-IN" sz="1400" kern="1200" dirty="0">
                          <a:solidFill>
                            <a:schemeClr val="dk1"/>
                          </a:solidFill>
                          <a:latin typeface="+mj-lt"/>
                          <a:ea typeface="+mn-ea"/>
                          <a:cs typeface="+mn-cs"/>
                        </a:rPr>
                        <a:t>Accommodates</a:t>
                      </a:r>
                    </a:p>
                  </a:txBody>
                  <a:tcPr/>
                </a:tc>
                <a:tc>
                  <a:txBody>
                    <a:bodyPr/>
                    <a:lstStyle/>
                    <a:p>
                      <a:r>
                        <a:rPr lang="en-IN" sz="1400" dirty="0">
                          <a:latin typeface="+mj-lt"/>
                        </a:rPr>
                        <a:t>A lot of full homes are listed as budget which would have a large accommodates number</a:t>
                      </a:r>
                    </a:p>
                  </a:txBody>
                  <a:tcPr/>
                </a:tc>
                <a:extLst>
                  <a:ext uri="{0D108BD9-81ED-4DB2-BD59-A6C34878D82A}">
                    <a16:rowId xmlns:a16="http://schemas.microsoft.com/office/drawing/2014/main" val="1876095769"/>
                  </a:ext>
                </a:extLst>
              </a:tr>
              <a:tr h="625683">
                <a:tc>
                  <a:txBody>
                    <a:bodyPr/>
                    <a:lstStyle/>
                    <a:p>
                      <a:pPr marL="0" algn="l" defTabSz="914400" rtl="0" eaLnBrk="1" latinLnBrk="0" hangingPunct="1"/>
                      <a:r>
                        <a:rPr lang="en-IN" sz="1400" kern="1200" dirty="0">
                          <a:solidFill>
                            <a:schemeClr val="dk1"/>
                          </a:solidFill>
                          <a:latin typeface="+mj-lt"/>
                          <a:ea typeface="+mn-ea"/>
                          <a:cs typeface="+mn-cs"/>
                        </a:rPr>
                        <a:t>Bed Type</a:t>
                      </a:r>
                    </a:p>
                  </a:txBody>
                  <a:tcPr/>
                </a:tc>
                <a:tc>
                  <a:txBody>
                    <a:bodyPr/>
                    <a:lstStyle/>
                    <a:p>
                      <a:pPr marL="0" algn="l" defTabSz="914400" rtl="0" eaLnBrk="1" latinLnBrk="0" hangingPunct="1"/>
                      <a:r>
                        <a:rPr lang="en-IN" sz="1400" kern="1200" dirty="0">
                          <a:solidFill>
                            <a:schemeClr val="dk1"/>
                          </a:solidFill>
                          <a:latin typeface="+mj-lt"/>
                          <a:ea typeface="+mn-ea"/>
                          <a:cs typeface="+mn-cs"/>
                        </a:rPr>
                        <a:t>Budget listings could have pull-out couches as beds, while luxury ones might have more expensive options</a:t>
                      </a:r>
                    </a:p>
                  </a:txBody>
                  <a:tcPr/>
                </a:tc>
                <a:extLst>
                  <a:ext uri="{0D108BD9-81ED-4DB2-BD59-A6C34878D82A}">
                    <a16:rowId xmlns:a16="http://schemas.microsoft.com/office/drawing/2014/main" val="1188564344"/>
                  </a:ext>
                </a:extLst>
              </a:tr>
              <a:tr h="625683">
                <a:tc>
                  <a:txBody>
                    <a:bodyPr/>
                    <a:lstStyle/>
                    <a:p>
                      <a:pPr marL="0" algn="l" defTabSz="914400" rtl="0" eaLnBrk="1" latinLnBrk="0" hangingPunct="1"/>
                      <a:r>
                        <a:rPr lang="en-IN" sz="1400" kern="1200" dirty="0">
                          <a:solidFill>
                            <a:schemeClr val="dk1"/>
                          </a:solidFill>
                          <a:latin typeface="+mj-lt"/>
                          <a:ea typeface="+mn-ea"/>
                          <a:cs typeface="+mn-cs"/>
                        </a:rPr>
                        <a:t>Cancellation Policy</a:t>
                      </a:r>
                    </a:p>
                  </a:txBody>
                  <a:tcPr/>
                </a:tc>
                <a:tc>
                  <a:txBody>
                    <a:bodyPr/>
                    <a:lstStyle/>
                    <a:p>
                      <a:pPr marL="0" algn="l" defTabSz="914400" rtl="0" eaLnBrk="1" latinLnBrk="0" hangingPunct="1"/>
                      <a:r>
                        <a:rPr lang="en-IN" sz="1400" kern="1200" dirty="0">
                          <a:solidFill>
                            <a:schemeClr val="dk1"/>
                          </a:solidFill>
                          <a:latin typeface="+mj-lt"/>
                          <a:ea typeface="+mn-ea"/>
                          <a:cs typeface="+mn-cs"/>
                        </a:rPr>
                        <a:t>A lot of budget listings have flexible cancellation policies due to the dynamic and fast-paced nature of the bookings, we assume</a:t>
                      </a:r>
                    </a:p>
                  </a:txBody>
                  <a:tcPr/>
                </a:tc>
                <a:extLst>
                  <a:ext uri="{0D108BD9-81ED-4DB2-BD59-A6C34878D82A}">
                    <a16:rowId xmlns:a16="http://schemas.microsoft.com/office/drawing/2014/main" val="1138432092"/>
                  </a:ext>
                </a:extLst>
              </a:tr>
              <a:tr h="625683">
                <a:tc>
                  <a:txBody>
                    <a:bodyPr/>
                    <a:lstStyle/>
                    <a:p>
                      <a:pPr marL="0" algn="l" defTabSz="914400" rtl="0" eaLnBrk="1" latinLnBrk="0" hangingPunct="1"/>
                      <a:r>
                        <a:rPr lang="en-IN" sz="1400" kern="1200" dirty="0">
                          <a:solidFill>
                            <a:schemeClr val="dk1"/>
                          </a:solidFill>
                          <a:latin typeface="+mj-lt"/>
                          <a:ea typeface="+mn-ea"/>
                          <a:cs typeface="+mn-cs"/>
                        </a:rPr>
                        <a:t>Host Identity Verified</a:t>
                      </a:r>
                    </a:p>
                  </a:txBody>
                  <a:tcPr/>
                </a:tc>
                <a:tc>
                  <a:txBody>
                    <a:bodyPr/>
                    <a:lstStyle/>
                    <a:p>
                      <a:pPr marL="0" algn="l" defTabSz="914400" rtl="0" eaLnBrk="1" latinLnBrk="0" hangingPunct="1"/>
                      <a:r>
                        <a:rPr lang="en-IN" sz="1400" kern="1200" dirty="0">
                          <a:solidFill>
                            <a:schemeClr val="dk1"/>
                          </a:solidFill>
                          <a:latin typeface="+mj-lt"/>
                          <a:ea typeface="+mn-ea"/>
                          <a:cs typeface="+mn-cs"/>
                        </a:rPr>
                        <a:t>We assume that budget listings may not necessarily be verified all the time, but that might not be the case for premium listings</a:t>
                      </a:r>
                    </a:p>
                  </a:txBody>
                  <a:tcPr/>
                </a:tc>
                <a:extLst>
                  <a:ext uri="{0D108BD9-81ED-4DB2-BD59-A6C34878D82A}">
                    <a16:rowId xmlns:a16="http://schemas.microsoft.com/office/drawing/2014/main" val="3444844163"/>
                  </a:ext>
                </a:extLst>
              </a:tr>
            </a:tbl>
          </a:graphicData>
        </a:graphic>
      </p:graphicFrame>
    </p:spTree>
    <p:extLst>
      <p:ext uri="{BB962C8B-B14F-4D97-AF65-F5344CB8AC3E}">
        <p14:creationId xmlns:p14="http://schemas.microsoft.com/office/powerpoint/2010/main" val="4054280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567116" y="1454955"/>
            <a:ext cx="4160540" cy="3580726"/>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698082" y="440899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24</a:t>
            </a:fld>
            <a:endParaRPr lang="en-ZA" dirty="0"/>
          </a:p>
        </p:txBody>
      </p:sp>
      <p:graphicFrame>
        <p:nvGraphicFramePr>
          <p:cNvPr id="11" name="Table 10">
            <a:extLst>
              <a:ext uri="{FF2B5EF4-FFF2-40B4-BE49-F238E27FC236}">
                <a16:creationId xmlns:a16="http://schemas.microsoft.com/office/drawing/2014/main" id="{0FB50379-1050-443C-9102-5113EB4A35F5}"/>
              </a:ext>
            </a:extLst>
          </p:cNvPr>
          <p:cNvGraphicFramePr>
            <a:graphicFrameLocks noGrp="1"/>
          </p:cNvGraphicFramePr>
          <p:nvPr>
            <p:extLst>
              <p:ext uri="{D42A27DB-BD31-4B8C-83A1-F6EECF244321}">
                <p14:modId xmlns:p14="http://schemas.microsoft.com/office/powerpoint/2010/main" val="2483069350"/>
              </p:ext>
            </p:extLst>
          </p:nvPr>
        </p:nvGraphicFramePr>
        <p:xfrm>
          <a:off x="151523" y="1227842"/>
          <a:ext cx="7320088" cy="4794659"/>
        </p:xfrm>
        <a:graphic>
          <a:graphicData uri="http://schemas.openxmlformats.org/drawingml/2006/table">
            <a:tbl>
              <a:tblPr firstRow="1" bandRow="1">
                <a:tableStyleId>{6E25E649-3F16-4E02-A733-19D2CDBF48F0}</a:tableStyleId>
              </a:tblPr>
              <a:tblGrid>
                <a:gridCol w="1933484">
                  <a:extLst>
                    <a:ext uri="{9D8B030D-6E8A-4147-A177-3AD203B41FA5}">
                      <a16:colId xmlns:a16="http://schemas.microsoft.com/office/drawing/2014/main" val="72459816"/>
                    </a:ext>
                  </a:extLst>
                </a:gridCol>
                <a:gridCol w="5386604">
                  <a:extLst>
                    <a:ext uri="{9D8B030D-6E8A-4147-A177-3AD203B41FA5}">
                      <a16:colId xmlns:a16="http://schemas.microsoft.com/office/drawing/2014/main" val="849055428"/>
                    </a:ext>
                  </a:extLst>
                </a:gridCol>
              </a:tblGrid>
              <a:tr h="480123">
                <a:tc>
                  <a:txBody>
                    <a:bodyPr/>
                    <a:lstStyle/>
                    <a:p>
                      <a:pPr algn="ctr"/>
                      <a:r>
                        <a:rPr lang="en-IN" dirty="0"/>
                        <a:t>Variables</a:t>
                      </a:r>
                    </a:p>
                  </a:txBody>
                  <a:tcPr/>
                </a:tc>
                <a:tc>
                  <a:txBody>
                    <a:bodyPr/>
                    <a:lstStyle/>
                    <a:p>
                      <a:pPr algn="ctr"/>
                      <a:r>
                        <a:rPr lang="en-IN" dirty="0"/>
                        <a:t>Description</a:t>
                      </a:r>
                    </a:p>
                  </a:txBody>
                  <a:tcPr/>
                </a:tc>
                <a:extLst>
                  <a:ext uri="{0D108BD9-81ED-4DB2-BD59-A6C34878D82A}">
                    <a16:rowId xmlns:a16="http://schemas.microsoft.com/office/drawing/2014/main" val="4020137182"/>
                  </a:ext>
                </a:extLst>
              </a:tr>
              <a:tr h="670858">
                <a:tc>
                  <a:txBody>
                    <a:bodyPr/>
                    <a:lstStyle/>
                    <a:p>
                      <a:pPr marL="0" algn="l" defTabSz="914400" rtl="0" eaLnBrk="1" latinLnBrk="0" hangingPunct="1"/>
                      <a:r>
                        <a:rPr lang="en-IN" sz="1400" kern="1200" dirty="0">
                          <a:solidFill>
                            <a:schemeClr val="dk1"/>
                          </a:solidFill>
                          <a:latin typeface="+mj-lt"/>
                          <a:ea typeface="+mn-ea"/>
                          <a:cs typeface="+mn-cs"/>
                        </a:rPr>
                        <a:t>Instant Booking</a:t>
                      </a:r>
                    </a:p>
                  </a:txBody>
                  <a:tcPr/>
                </a:tc>
                <a:tc>
                  <a:txBody>
                    <a:bodyPr/>
                    <a:lstStyle/>
                    <a:p>
                      <a:pPr marL="0" algn="l" defTabSz="914400" rtl="0" eaLnBrk="1" latinLnBrk="0" hangingPunct="1"/>
                      <a:r>
                        <a:rPr lang="en-IN" sz="1400" kern="1200" dirty="0">
                          <a:solidFill>
                            <a:schemeClr val="dk1"/>
                          </a:solidFill>
                          <a:latin typeface="+mj-lt"/>
                          <a:ea typeface="+mn-ea"/>
                          <a:cs typeface="+mn-cs"/>
                        </a:rPr>
                        <a:t>Again due to fast-paced nature of the business for budget listings, we expect that they are more likely to have instant booking options</a:t>
                      </a:r>
                    </a:p>
                  </a:txBody>
                  <a:tcPr/>
                </a:tc>
                <a:extLst>
                  <a:ext uri="{0D108BD9-81ED-4DB2-BD59-A6C34878D82A}">
                    <a16:rowId xmlns:a16="http://schemas.microsoft.com/office/drawing/2014/main" val="3525472939"/>
                  </a:ext>
                </a:extLst>
              </a:tr>
              <a:tr h="480123">
                <a:tc>
                  <a:txBody>
                    <a:bodyPr/>
                    <a:lstStyle/>
                    <a:p>
                      <a:pPr marL="0" algn="l" defTabSz="914400" rtl="0" eaLnBrk="1" latinLnBrk="0" hangingPunct="1"/>
                      <a:r>
                        <a:rPr lang="en-IN" sz="1400" kern="1200" dirty="0">
                          <a:solidFill>
                            <a:schemeClr val="dk1"/>
                          </a:solidFill>
                          <a:latin typeface="+mj-lt"/>
                          <a:ea typeface="+mn-ea"/>
                          <a:cs typeface="+mn-cs"/>
                        </a:rPr>
                        <a:t>Latitude</a:t>
                      </a:r>
                    </a:p>
                  </a:txBody>
                  <a:tcPr/>
                </a:tc>
                <a:tc rowSpan="2">
                  <a:txBody>
                    <a:bodyPr/>
                    <a:lstStyle/>
                    <a:p>
                      <a:pPr marL="0" algn="l" defTabSz="914400" rtl="0" eaLnBrk="1" latinLnBrk="0" hangingPunct="1">
                        <a:spcBef>
                          <a:spcPts val="3000"/>
                        </a:spcBef>
                      </a:pPr>
                      <a:r>
                        <a:rPr lang="en-IN" sz="1400" kern="1200" dirty="0">
                          <a:solidFill>
                            <a:schemeClr val="dk1"/>
                          </a:solidFill>
                          <a:latin typeface="+mj-lt"/>
                          <a:ea typeface="+mn-ea"/>
                          <a:cs typeface="+mn-cs"/>
                        </a:rPr>
                        <a:t>Latitude, Longitude could determine certain neighbourhoods which may be telling us how expensive the listing may be</a:t>
                      </a:r>
                    </a:p>
                  </a:txBody>
                  <a:tcPr/>
                </a:tc>
                <a:extLst>
                  <a:ext uri="{0D108BD9-81ED-4DB2-BD59-A6C34878D82A}">
                    <a16:rowId xmlns:a16="http://schemas.microsoft.com/office/drawing/2014/main" val="2901944878"/>
                  </a:ext>
                </a:extLst>
              </a:tr>
              <a:tr h="480123">
                <a:tc>
                  <a:txBody>
                    <a:bodyPr/>
                    <a:lstStyle/>
                    <a:p>
                      <a:pPr marL="0" algn="l" defTabSz="914400" rtl="0" eaLnBrk="1" latinLnBrk="0" hangingPunct="1"/>
                      <a:r>
                        <a:rPr lang="en-IN" sz="1400" kern="1200" dirty="0">
                          <a:solidFill>
                            <a:schemeClr val="dk1"/>
                          </a:solidFill>
                          <a:latin typeface="+mj-lt"/>
                          <a:ea typeface="+mn-ea"/>
                          <a:cs typeface="+mn-cs"/>
                        </a:rPr>
                        <a:t>Longitude</a:t>
                      </a:r>
                    </a:p>
                  </a:txBody>
                  <a:tcPr/>
                </a:tc>
                <a:tc vMerge="1">
                  <a:txBody>
                    <a:bodyPr/>
                    <a:lstStyle/>
                    <a:p>
                      <a:pPr marL="0" algn="l" defTabSz="914400" rtl="0" eaLnBrk="1" latinLnBrk="0" hangingPunct="1"/>
                      <a:endParaRPr lang="en-IN" sz="1400" kern="1200" dirty="0">
                        <a:solidFill>
                          <a:schemeClr val="dk1"/>
                        </a:solidFill>
                        <a:latin typeface="+mj-lt"/>
                        <a:ea typeface="+mn-ea"/>
                        <a:cs typeface="+mn-cs"/>
                      </a:endParaRPr>
                    </a:p>
                  </a:txBody>
                  <a:tcPr/>
                </a:tc>
                <a:extLst>
                  <a:ext uri="{0D108BD9-81ED-4DB2-BD59-A6C34878D82A}">
                    <a16:rowId xmlns:a16="http://schemas.microsoft.com/office/drawing/2014/main" val="3537181971"/>
                  </a:ext>
                </a:extLst>
              </a:tr>
              <a:tr h="670858">
                <a:tc>
                  <a:txBody>
                    <a:bodyPr/>
                    <a:lstStyle/>
                    <a:p>
                      <a:pPr marL="0" algn="l" defTabSz="914400" rtl="0" eaLnBrk="1" latinLnBrk="0" hangingPunct="1"/>
                      <a:r>
                        <a:rPr lang="en-IN" sz="1400" kern="1200" dirty="0">
                          <a:solidFill>
                            <a:schemeClr val="dk1"/>
                          </a:solidFill>
                          <a:latin typeface="+mj-lt"/>
                          <a:ea typeface="+mn-ea"/>
                          <a:cs typeface="+mn-cs"/>
                        </a:rPr>
                        <a:t>Number of Reviews</a:t>
                      </a:r>
                    </a:p>
                  </a:txBody>
                  <a:tcPr/>
                </a:tc>
                <a:tc>
                  <a:txBody>
                    <a:bodyPr/>
                    <a:lstStyle/>
                    <a:p>
                      <a:r>
                        <a:rPr lang="en-IN" sz="1400" dirty="0">
                          <a:latin typeface="+mj-lt"/>
                        </a:rPr>
                        <a:t>Budget listings could have more reviews purely based on the number of people who have stayed at the properties</a:t>
                      </a:r>
                    </a:p>
                  </a:txBody>
                  <a:tcPr/>
                </a:tc>
                <a:extLst>
                  <a:ext uri="{0D108BD9-81ED-4DB2-BD59-A6C34878D82A}">
                    <a16:rowId xmlns:a16="http://schemas.microsoft.com/office/drawing/2014/main" val="1503933396"/>
                  </a:ext>
                </a:extLst>
              </a:tr>
              <a:tr h="670858">
                <a:tc>
                  <a:txBody>
                    <a:bodyPr/>
                    <a:lstStyle/>
                    <a:p>
                      <a:pPr marL="0" algn="l" defTabSz="914400" rtl="0" eaLnBrk="1" latinLnBrk="0" hangingPunct="1"/>
                      <a:r>
                        <a:rPr lang="en-IN" sz="1400" kern="1200" dirty="0">
                          <a:solidFill>
                            <a:schemeClr val="dk1"/>
                          </a:solidFill>
                          <a:latin typeface="+mj-lt"/>
                          <a:ea typeface="+mn-ea"/>
                          <a:cs typeface="+mn-cs"/>
                        </a:rPr>
                        <a:t>Review Score Rating</a:t>
                      </a:r>
                    </a:p>
                  </a:txBody>
                  <a:tcPr/>
                </a:tc>
                <a:tc>
                  <a:txBody>
                    <a:bodyPr/>
                    <a:lstStyle/>
                    <a:p>
                      <a:pPr marL="0" algn="l" defTabSz="914400" rtl="0" eaLnBrk="1" latinLnBrk="0" hangingPunct="1"/>
                      <a:r>
                        <a:rPr lang="en-IN" sz="1400" kern="1200" dirty="0">
                          <a:solidFill>
                            <a:schemeClr val="dk1"/>
                          </a:solidFill>
                          <a:latin typeface="+mj-lt"/>
                          <a:ea typeface="+mn-ea"/>
                          <a:cs typeface="+mn-cs"/>
                        </a:rPr>
                        <a:t>We are not yet sure on how this contribute, we would determine that with correlation between the score and class variable</a:t>
                      </a:r>
                    </a:p>
                  </a:txBody>
                  <a:tcPr/>
                </a:tc>
                <a:extLst>
                  <a:ext uri="{0D108BD9-81ED-4DB2-BD59-A6C34878D82A}">
                    <a16:rowId xmlns:a16="http://schemas.microsoft.com/office/drawing/2014/main" val="744284048"/>
                  </a:ext>
                </a:extLst>
              </a:tr>
              <a:tr h="670858">
                <a:tc>
                  <a:txBody>
                    <a:bodyPr/>
                    <a:lstStyle/>
                    <a:p>
                      <a:pPr marL="0" algn="l" defTabSz="914400" rtl="0" eaLnBrk="1" latinLnBrk="0" hangingPunct="1"/>
                      <a:r>
                        <a:rPr lang="en-IN" sz="1400" kern="1200" dirty="0">
                          <a:solidFill>
                            <a:schemeClr val="dk1"/>
                          </a:solidFill>
                          <a:latin typeface="+mj-lt"/>
                          <a:ea typeface="+mn-ea"/>
                          <a:cs typeface="+mn-cs"/>
                        </a:rPr>
                        <a:t>Bedrooms</a:t>
                      </a:r>
                    </a:p>
                  </a:txBody>
                  <a:tcPr/>
                </a:tc>
                <a:tc>
                  <a:txBody>
                    <a:bodyPr/>
                    <a:lstStyle/>
                    <a:p>
                      <a:pPr marL="0" algn="l" defTabSz="914400" rtl="0" eaLnBrk="1" latinLnBrk="0" hangingPunct="1"/>
                      <a:r>
                        <a:rPr lang="en-IN" sz="1400" kern="1200" dirty="0">
                          <a:solidFill>
                            <a:schemeClr val="dk1"/>
                          </a:solidFill>
                          <a:latin typeface="+mj-lt"/>
                          <a:ea typeface="+mn-ea"/>
                          <a:cs typeface="+mn-cs"/>
                        </a:rPr>
                        <a:t>Luxury listings could have more bedrooms in their largest listings than budget listings</a:t>
                      </a:r>
                    </a:p>
                  </a:txBody>
                  <a:tcPr/>
                </a:tc>
                <a:extLst>
                  <a:ext uri="{0D108BD9-81ED-4DB2-BD59-A6C34878D82A}">
                    <a16:rowId xmlns:a16="http://schemas.microsoft.com/office/drawing/2014/main" val="17415434"/>
                  </a:ext>
                </a:extLst>
              </a:tr>
              <a:tr h="670858">
                <a:tc>
                  <a:txBody>
                    <a:bodyPr/>
                    <a:lstStyle/>
                    <a:p>
                      <a:pPr marL="0" algn="l" defTabSz="914400" rtl="0" eaLnBrk="1" latinLnBrk="0" hangingPunct="1"/>
                      <a:r>
                        <a:rPr lang="en-IN" sz="1400" kern="1200" dirty="0">
                          <a:solidFill>
                            <a:schemeClr val="dk1"/>
                          </a:solidFill>
                          <a:latin typeface="+mj-lt"/>
                          <a:ea typeface="+mn-ea"/>
                          <a:cs typeface="+mn-cs"/>
                        </a:rPr>
                        <a:t>Beds</a:t>
                      </a:r>
                    </a:p>
                  </a:txBody>
                  <a:tcPr/>
                </a:tc>
                <a:tc>
                  <a:txBody>
                    <a:bodyPr/>
                    <a:lstStyle/>
                    <a:p>
                      <a:pPr marL="0" algn="l" defTabSz="914400" rtl="0" eaLnBrk="1" latinLnBrk="0" hangingPunct="1"/>
                      <a:r>
                        <a:rPr lang="en-IN" sz="1400" kern="1200" dirty="0">
                          <a:solidFill>
                            <a:schemeClr val="dk1"/>
                          </a:solidFill>
                          <a:latin typeface="+mj-lt"/>
                          <a:ea typeface="+mn-ea"/>
                          <a:cs typeface="+mn-cs"/>
                        </a:rPr>
                        <a:t>Keeping the number of bedrooms constant, we think having more beds points to listing being budget</a:t>
                      </a:r>
                    </a:p>
                  </a:txBody>
                  <a:tcPr/>
                </a:tc>
                <a:extLst>
                  <a:ext uri="{0D108BD9-81ED-4DB2-BD59-A6C34878D82A}">
                    <a16:rowId xmlns:a16="http://schemas.microsoft.com/office/drawing/2014/main" val="3743620900"/>
                  </a:ext>
                </a:extLst>
              </a:tr>
            </a:tbl>
          </a:graphicData>
        </a:graphic>
      </p:graphicFrame>
      <p:sp>
        <p:nvSpPr>
          <p:cNvPr id="14" name="Title 1">
            <a:extLst>
              <a:ext uri="{FF2B5EF4-FFF2-40B4-BE49-F238E27FC236}">
                <a16:creationId xmlns:a16="http://schemas.microsoft.com/office/drawing/2014/main" id="{27AB42B9-5791-4583-AF36-5761BCB87F62}"/>
              </a:ext>
            </a:extLst>
          </p:cNvPr>
          <p:cNvSpPr>
            <a:spLocks noGrp="1"/>
          </p:cNvSpPr>
          <p:nvPr>
            <p:ph type="title"/>
          </p:nvPr>
        </p:nvSpPr>
        <p:spPr>
          <a:xfrm>
            <a:off x="467589" y="403720"/>
            <a:ext cx="8724538" cy="431779"/>
          </a:xfrm>
        </p:spPr>
        <p:txBody>
          <a:bodyPr/>
          <a:lstStyle/>
          <a:p>
            <a:r>
              <a:rPr lang="en-ZA" sz="4000" cap="all" dirty="0"/>
              <a:t>Choosing EXPLANATORY variables</a:t>
            </a:r>
          </a:p>
        </p:txBody>
      </p:sp>
    </p:spTree>
    <p:extLst>
      <p:ext uri="{BB962C8B-B14F-4D97-AF65-F5344CB8AC3E}">
        <p14:creationId xmlns:p14="http://schemas.microsoft.com/office/powerpoint/2010/main" val="143025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25</a:t>
            </a:fld>
            <a:endParaRPr lang="en-ZA" dirty="0"/>
          </a:p>
        </p:txBody>
      </p:sp>
      <p:pic>
        <p:nvPicPr>
          <p:cNvPr id="4098" name="Picture 2" descr="https://lh4.googleusercontent.com/ZDvAAo61BLx3sL288WdM3Ol5pdbPWrtaCp4iHhYzZKMmUjp76X746fjRXfI76OCYoMJZJ2QqwS19RuGFgIcmanspT0MkkXzudgIPrRi6tUG43ya4Cj2BOPL9zcXoDtzR2KJeMN1urc8">
            <a:extLst>
              <a:ext uri="{FF2B5EF4-FFF2-40B4-BE49-F238E27FC236}">
                <a16:creationId xmlns:a16="http://schemas.microsoft.com/office/drawing/2014/main" id="{5B86E806-CEC8-4AEE-AD89-0392EC023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0" y="5028229"/>
            <a:ext cx="11727656" cy="16492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8B999D-721F-44C1-86F9-BD6009C7D0B3}"/>
              </a:ext>
            </a:extLst>
          </p:cNvPr>
          <p:cNvSpPr txBox="1"/>
          <p:nvPr/>
        </p:nvSpPr>
        <p:spPr>
          <a:xfrm>
            <a:off x="197962" y="774731"/>
            <a:ext cx="6986063" cy="5447645"/>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a:t>
            </a:r>
            <a:r>
              <a:rPr lang="en-IN" sz="2400" dirty="0" err="1">
                <a:latin typeface="+mj-lt"/>
              </a:rPr>
              <a:t>instant_bookable</a:t>
            </a:r>
            <a:r>
              <a:rPr lang="en-IN" sz="2400" dirty="0">
                <a:latin typeface="+mj-lt"/>
              </a:rPr>
              <a:t>” &amp; “</a:t>
            </a:r>
            <a:r>
              <a:rPr lang="en-IN" sz="2400" dirty="0" err="1">
                <a:latin typeface="+mj-lt"/>
              </a:rPr>
              <a:t>room_type</a:t>
            </a:r>
            <a:r>
              <a:rPr lang="en-IN" sz="2400" dirty="0">
                <a:latin typeface="+mj-lt"/>
              </a:rPr>
              <a:t>” converted to Dummy variables.</a:t>
            </a:r>
          </a:p>
          <a:p>
            <a:pPr marL="342900" indent="-342900" algn="just" fontAlgn="base">
              <a:spcAft>
                <a:spcPts val="1200"/>
              </a:spcAft>
              <a:buFont typeface="Arial" panose="020B0604020202020204" pitchFamily="34" charset="0"/>
              <a:buChar char="•"/>
            </a:pPr>
            <a:r>
              <a:rPr lang="en-IN" sz="2400" dirty="0">
                <a:latin typeface="+mj-lt"/>
              </a:rPr>
              <a:t>Splitting the “amenities” column into dummy variables.</a:t>
            </a:r>
          </a:p>
          <a:p>
            <a:pPr marL="342900" indent="-342900" algn="just" fontAlgn="base">
              <a:spcAft>
                <a:spcPts val="1200"/>
              </a:spcAft>
              <a:buFont typeface="Arial" panose="020B0604020202020204" pitchFamily="34" charset="0"/>
              <a:buChar char="•"/>
            </a:pPr>
            <a:r>
              <a:rPr lang="en-IN" sz="2400" dirty="0">
                <a:latin typeface="+mj-lt"/>
              </a:rPr>
              <a:t>We also wanted to observe the dependence of “accommodates” and “bedrooms” with each other as well as with “Class”, so we made an interaction variable for it.</a:t>
            </a:r>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4"/>
          <a:stretch>
            <a:fillRect/>
          </a:stretch>
        </p:blipFill>
        <p:spPr>
          <a:xfrm>
            <a:off x="9274503" y="231687"/>
            <a:ext cx="2453153"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3" name="Picture Placeholder 16">
            <a:extLst>
              <a:ext uri="{FF2B5EF4-FFF2-40B4-BE49-F238E27FC236}">
                <a16:creationId xmlns:a16="http://schemas.microsoft.com/office/drawing/2014/main" id="{2AC2196F-F136-4872-BC17-262F5DF51815}"/>
              </a:ext>
            </a:extLst>
          </p:cNvPr>
          <p:cNvPicPr>
            <a:picLocks noChangeAspect="1"/>
          </p:cNvPicPr>
          <p:nvPr/>
        </p:nvPicPr>
        <p:blipFill>
          <a:blip r:embed="rId5"/>
          <a:stretch>
            <a:fillRect/>
          </a:stretch>
        </p:blipFill>
        <p:spPr>
          <a:xfrm>
            <a:off x="7184025" y="1442946"/>
            <a:ext cx="2564917"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4" name="Picture Placeholder 16">
            <a:extLst>
              <a:ext uri="{FF2B5EF4-FFF2-40B4-BE49-F238E27FC236}">
                <a16:creationId xmlns:a16="http://schemas.microsoft.com/office/drawing/2014/main" id="{C51E12E2-CE42-463E-8131-1F1E7BF7206B}"/>
              </a:ext>
            </a:extLst>
          </p:cNvPr>
          <p:cNvPicPr>
            <a:picLocks noChangeAspect="1"/>
          </p:cNvPicPr>
          <p:nvPr/>
        </p:nvPicPr>
        <p:blipFill>
          <a:blip r:embed="rId6"/>
          <a:stretch>
            <a:fillRect/>
          </a:stretch>
        </p:blipFill>
        <p:spPr>
          <a:xfrm>
            <a:off x="9319232" y="2536753"/>
            <a:ext cx="2408424" cy="216445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17" name="Title 1">
            <a:extLst>
              <a:ext uri="{FF2B5EF4-FFF2-40B4-BE49-F238E27FC236}">
                <a16:creationId xmlns:a16="http://schemas.microsoft.com/office/drawing/2014/main" id="{6FF92731-93D1-4DB5-BA4E-0B9529DF4384}"/>
              </a:ext>
            </a:extLst>
          </p:cNvPr>
          <p:cNvSpPr>
            <a:spLocks noGrp="1"/>
          </p:cNvSpPr>
          <p:nvPr>
            <p:ph type="title"/>
          </p:nvPr>
        </p:nvSpPr>
        <p:spPr>
          <a:xfrm>
            <a:off x="500428" y="231688"/>
            <a:ext cx="8655604" cy="357860"/>
          </a:xfrm>
        </p:spPr>
        <p:txBody>
          <a:bodyPr/>
          <a:lstStyle/>
          <a:p>
            <a:r>
              <a:rPr lang="en-ZA" sz="4000" cap="all" dirty="0"/>
              <a:t>Choosing EXPLANATORY variables</a:t>
            </a:r>
          </a:p>
        </p:txBody>
      </p:sp>
    </p:spTree>
    <p:extLst>
      <p:ext uri="{BB962C8B-B14F-4D97-AF65-F5344CB8AC3E}">
        <p14:creationId xmlns:p14="http://schemas.microsoft.com/office/powerpoint/2010/main" val="1673256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26</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2"/>
          <a:stretch>
            <a:fillRect/>
          </a:stretch>
        </p:blipFill>
        <p:spPr>
          <a:xfrm>
            <a:off x="9229338" y="146723"/>
            <a:ext cx="2498318"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623999" y="403720"/>
            <a:ext cx="8616158" cy="467290"/>
          </a:xfrm>
        </p:spPr>
        <p:txBody>
          <a:bodyPr/>
          <a:lstStyle/>
          <a:p>
            <a:r>
              <a:rPr lang="en-ZA" sz="4000" cap="all" dirty="0"/>
              <a:t>Choosing 5 DEPENDENT variables</a:t>
            </a:r>
          </a:p>
        </p:txBody>
      </p:sp>
      <p:pic>
        <p:nvPicPr>
          <p:cNvPr id="5122" name="Picture 2" descr="https://lh6.googleusercontent.com/E2pT9G-s8iUwkntVEmOt4vDTg36Ja_lTIU6veFqesLng2MWZ9k_s3TBuzxkcQyhOqvQMtb3Q3g8B1cXw-owe5gcdosKZBkZIZQ1g8sGsXojbEzcgqA2DNu_Ss3bgexZpljcDSAp2dLY">
            <a:extLst>
              <a:ext uri="{FF2B5EF4-FFF2-40B4-BE49-F238E27FC236}">
                <a16:creationId xmlns:a16="http://schemas.microsoft.com/office/drawing/2014/main" id="{CD7E9FF8-EB29-4F1F-9277-8CCAF6082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47" y="2415174"/>
            <a:ext cx="6889953" cy="36910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F082B38-904D-4BDE-A45F-E4EA469C4650}"/>
              </a:ext>
            </a:extLst>
          </p:cNvPr>
          <p:cNvSpPr txBox="1"/>
          <p:nvPr/>
        </p:nvSpPr>
        <p:spPr>
          <a:xfrm>
            <a:off x="540544" y="1202441"/>
            <a:ext cx="6344971" cy="2923877"/>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We decided on the following variables for our model:</a:t>
            </a:r>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143885" y="1487064"/>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240157" y="2574958"/>
            <a:ext cx="2498318" cy="216445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143885" y="3915298"/>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1109020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27</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3"/>
          <a:stretch>
            <a:fillRect/>
          </a:stretch>
        </p:blipFill>
        <p:spPr>
          <a:xfrm>
            <a:off x="9461510" y="175732"/>
            <a:ext cx="2498318"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540544" y="403720"/>
            <a:ext cx="9169706" cy="250141"/>
          </a:xfrm>
        </p:spPr>
        <p:txBody>
          <a:bodyPr/>
          <a:lstStyle/>
          <a:p>
            <a:r>
              <a:rPr lang="en-ZA" sz="4000" cap="all" dirty="0"/>
              <a:t>Predictions on explanatory variables</a:t>
            </a:r>
          </a:p>
        </p:txBody>
      </p:sp>
      <p:sp>
        <p:nvSpPr>
          <p:cNvPr id="11" name="TextBox 10">
            <a:extLst>
              <a:ext uri="{FF2B5EF4-FFF2-40B4-BE49-F238E27FC236}">
                <a16:creationId xmlns:a16="http://schemas.microsoft.com/office/drawing/2014/main" id="{2F082B38-904D-4BDE-A45F-E4EA469C4650}"/>
              </a:ext>
            </a:extLst>
          </p:cNvPr>
          <p:cNvSpPr txBox="1"/>
          <p:nvPr/>
        </p:nvSpPr>
        <p:spPr>
          <a:xfrm>
            <a:off x="540544" y="996033"/>
            <a:ext cx="6997231" cy="6555641"/>
          </a:xfrm>
          <a:prstGeom prst="rect">
            <a:avLst/>
          </a:prstGeom>
          <a:noFill/>
        </p:spPr>
        <p:txBody>
          <a:bodyPr wrap="square" rtlCol="0">
            <a:spAutoFit/>
          </a:bodyPr>
          <a:lstStyle/>
          <a:p>
            <a:pPr marL="342900" indent="-342900" algn="just" fontAlgn="base">
              <a:spcAft>
                <a:spcPts val="1200"/>
              </a:spcAft>
              <a:buFont typeface="Arial" panose="020B0604020202020204" pitchFamily="34" charset="0"/>
              <a:buChar char="•"/>
            </a:pPr>
            <a:r>
              <a:rPr lang="en-IN" sz="2400" dirty="0">
                <a:latin typeface="+mj-lt"/>
              </a:rPr>
              <a:t>“amenities” - positive relationship. Budget listings are less likely to  have high end amenities like “Hot tub”.</a:t>
            </a:r>
          </a:p>
          <a:p>
            <a:pPr marL="342900" indent="-342900" algn="just" fontAlgn="base">
              <a:spcAft>
                <a:spcPts val="1200"/>
              </a:spcAft>
              <a:buFont typeface="Arial" panose="020B0604020202020204" pitchFamily="34" charset="0"/>
              <a:buChar char="•"/>
            </a:pPr>
            <a:r>
              <a:rPr lang="en-IN" sz="2400" dirty="0">
                <a:latin typeface="+mj-lt"/>
              </a:rPr>
              <a:t>“accommodates”- negative relationship. Most budget listings are probably shared rooms with multiple beds, which can accommodate a lot of people. </a:t>
            </a:r>
          </a:p>
          <a:p>
            <a:pPr marL="342900" indent="-342900" algn="just" fontAlgn="base">
              <a:spcAft>
                <a:spcPts val="1200"/>
              </a:spcAft>
              <a:buFont typeface="Arial" panose="020B0604020202020204" pitchFamily="34" charset="0"/>
              <a:buChar char="•"/>
            </a:pPr>
            <a:r>
              <a:rPr lang="en-IN" sz="2400" dirty="0">
                <a:latin typeface="+mj-lt"/>
              </a:rPr>
              <a:t>“cancellation policy”. Strict – positive relationship. Due to the vast number of budget options, to remain competitive, they would have to offer flexible cancellation policies. </a:t>
            </a:r>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447428" y="1320757"/>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551857" y="2383326"/>
            <a:ext cx="2498318" cy="216445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447428" y="3558702"/>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215923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28</a:t>
            </a:fld>
            <a:endParaRPr lang="en-ZA" dirty="0"/>
          </a:p>
        </p:txBody>
      </p:sp>
      <p:pic>
        <p:nvPicPr>
          <p:cNvPr id="12" name="Picture Placeholder 16">
            <a:extLst>
              <a:ext uri="{FF2B5EF4-FFF2-40B4-BE49-F238E27FC236}">
                <a16:creationId xmlns:a16="http://schemas.microsoft.com/office/drawing/2014/main" id="{75AE3167-B23F-48E9-9947-01EE6C733D7E}"/>
              </a:ext>
            </a:extLst>
          </p:cNvPr>
          <p:cNvPicPr>
            <a:picLocks noChangeAspect="1"/>
          </p:cNvPicPr>
          <p:nvPr/>
        </p:nvPicPr>
        <p:blipFill>
          <a:blip r:embed="rId3"/>
          <a:stretch>
            <a:fillRect/>
          </a:stretch>
        </p:blipFill>
        <p:spPr>
          <a:xfrm>
            <a:off x="9407951" y="146723"/>
            <a:ext cx="2319706" cy="2071693"/>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sp>
        <p:nvSpPr>
          <p:cNvPr id="9" name="Title 1">
            <a:extLst>
              <a:ext uri="{FF2B5EF4-FFF2-40B4-BE49-F238E27FC236}">
                <a16:creationId xmlns:a16="http://schemas.microsoft.com/office/drawing/2014/main" id="{98981278-FF8A-418D-AC64-B23760C692FB}"/>
              </a:ext>
            </a:extLst>
          </p:cNvPr>
          <p:cNvSpPr>
            <a:spLocks noGrp="1"/>
          </p:cNvSpPr>
          <p:nvPr>
            <p:ph type="title"/>
          </p:nvPr>
        </p:nvSpPr>
        <p:spPr>
          <a:xfrm>
            <a:off x="505271" y="315492"/>
            <a:ext cx="8520001" cy="432000"/>
          </a:xfrm>
        </p:spPr>
        <p:txBody>
          <a:bodyPr/>
          <a:lstStyle/>
          <a:p>
            <a:r>
              <a:rPr lang="en-ZA" sz="4000" cap="all" dirty="0"/>
              <a:t>Predictions on explanatory variables</a:t>
            </a:r>
          </a:p>
        </p:txBody>
      </p:sp>
      <p:sp>
        <p:nvSpPr>
          <p:cNvPr id="11" name="TextBox 10">
            <a:extLst>
              <a:ext uri="{FF2B5EF4-FFF2-40B4-BE49-F238E27FC236}">
                <a16:creationId xmlns:a16="http://schemas.microsoft.com/office/drawing/2014/main" id="{2F082B38-904D-4BDE-A45F-E4EA469C4650}"/>
              </a:ext>
            </a:extLst>
          </p:cNvPr>
          <p:cNvSpPr txBox="1"/>
          <p:nvPr/>
        </p:nvSpPr>
        <p:spPr>
          <a:xfrm>
            <a:off x="294232" y="1502688"/>
            <a:ext cx="6861711" cy="5355312"/>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“number of bedrooms” – positive relationship. High end listings may include penthouses, or suites with multiple bedrooms. </a:t>
            </a:r>
          </a:p>
          <a:p>
            <a:pPr algn="just" fontAlgn="base"/>
            <a:endParaRPr lang="en-IN" sz="2400" dirty="0">
              <a:latin typeface="+mj-lt"/>
            </a:endParaRPr>
          </a:p>
          <a:p>
            <a:pPr marL="285750" indent="-285750" algn="just" fontAlgn="base">
              <a:buFont typeface="Arial" panose="020B0604020202020204" pitchFamily="34" charset="0"/>
              <a:buChar char="•"/>
            </a:pPr>
            <a:r>
              <a:rPr lang="en-IN" sz="2400" dirty="0">
                <a:latin typeface="+mj-lt"/>
              </a:rPr>
              <a:t>“number of bedrooms * number of people accommodated” - accommodated probably has a negative, while number of bedrooms has a positive one against class. Overall, we feel this would be negative.</a:t>
            </a:r>
          </a:p>
          <a:p>
            <a:endParaRPr lang="en-IN"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5" name="Picture Placeholder 16">
            <a:extLst>
              <a:ext uri="{FF2B5EF4-FFF2-40B4-BE49-F238E27FC236}">
                <a16:creationId xmlns:a16="http://schemas.microsoft.com/office/drawing/2014/main" id="{40996395-051F-4F83-A325-07DAE361D8FC}"/>
              </a:ext>
            </a:extLst>
          </p:cNvPr>
          <p:cNvPicPr>
            <a:picLocks noChangeAspect="1"/>
          </p:cNvPicPr>
          <p:nvPr/>
        </p:nvPicPr>
        <p:blipFill>
          <a:blip r:embed="rId4"/>
          <a:stretch>
            <a:fillRect/>
          </a:stretch>
        </p:blipFill>
        <p:spPr>
          <a:xfrm>
            <a:off x="7402255" y="1297691"/>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7" name="Picture Placeholder 16">
            <a:extLst>
              <a:ext uri="{FF2B5EF4-FFF2-40B4-BE49-F238E27FC236}">
                <a16:creationId xmlns:a16="http://schemas.microsoft.com/office/drawing/2014/main" id="{1B903B73-2931-4C39-940E-13BFE17A8CAF}"/>
              </a:ext>
            </a:extLst>
          </p:cNvPr>
          <p:cNvPicPr>
            <a:picLocks noChangeAspect="1"/>
          </p:cNvPicPr>
          <p:nvPr/>
        </p:nvPicPr>
        <p:blipFill>
          <a:blip r:embed="rId5"/>
          <a:stretch>
            <a:fillRect/>
          </a:stretch>
        </p:blipFill>
        <p:spPr>
          <a:xfrm>
            <a:off x="9407950" y="2340608"/>
            <a:ext cx="2364711"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p:spPr>
      </p:pic>
      <p:pic>
        <p:nvPicPr>
          <p:cNvPr id="18" name="Picture Placeholder 16">
            <a:extLst>
              <a:ext uri="{FF2B5EF4-FFF2-40B4-BE49-F238E27FC236}">
                <a16:creationId xmlns:a16="http://schemas.microsoft.com/office/drawing/2014/main" id="{08EBE73F-FE41-4B5D-9375-22BBF36864F9}"/>
              </a:ext>
            </a:extLst>
          </p:cNvPr>
          <p:cNvPicPr>
            <a:picLocks noChangeAspect="1"/>
          </p:cNvPicPr>
          <p:nvPr/>
        </p:nvPicPr>
        <p:blipFill>
          <a:blip r:embed="rId6"/>
          <a:stretch>
            <a:fillRect/>
          </a:stretch>
        </p:blipFill>
        <p:spPr>
          <a:xfrm>
            <a:off x="7366982" y="3475269"/>
            <a:ext cx="2498318" cy="2071692"/>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ln>
            <a:solidFill>
              <a:schemeClr val="tx1"/>
            </a:solidFill>
          </a:ln>
        </p:spPr>
      </p:pic>
    </p:spTree>
    <p:extLst>
      <p:ext uri="{BB962C8B-B14F-4D97-AF65-F5344CB8AC3E}">
        <p14:creationId xmlns:p14="http://schemas.microsoft.com/office/powerpoint/2010/main" val="2891350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29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90427" y="346570"/>
            <a:ext cx="10803829" cy="483609"/>
          </a:xfrm>
        </p:spPr>
        <p:txBody>
          <a:bodyPr/>
          <a:lstStyle/>
          <a:p>
            <a:r>
              <a:rPr lang="en-ZA" sz="4000" cap="all" dirty="0"/>
              <a:t>Distribution of Class &amp; Number of Accommodates</a:t>
            </a:r>
          </a:p>
        </p:txBody>
      </p:sp>
      <p:pic>
        <p:nvPicPr>
          <p:cNvPr id="6146" name="Picture 2" descr="https://lh5.googleusercontent.com/qdjVOPPazIxzXXalSxGCbCD0pNYxRh9SsnpVwicQLp_H3AiW6J6arwKP_ahUzcFgLqHcnoeTnnvetsDt0bgdyB3xOIdyszGt5osirWGBzzgkxShqxCqIHGER9JnhGpyk-00f9oqv9aU">
            <a:extLst>
              <a:ext uri="{FF2B5EF4-FFF2-40B4-BE49-F238E27FC236}">
                <a16:creationId xmlns:a16="http://schemas.microsoft.com/office/drawing/2014/main" id="{966799F3-95B2-4E72-96D2-E48D5EB97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27" y="1123951"/>
            <a:ext cx="7638294" cy="42301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3Vf8F6W0QRwzdGGo75a53wmVvGpLoY95AhquDAWwAlVxwQ983dybzKf0dL6ZqS4H8O-0XoFv4wkQCgwT2h4xP439Gsxo9guMpWeG9pzMyBO3GZMw6Rx8XG4R-WJi1e99mSRSopiPkC0">
            <a:extLst>
              <a:ext uri="{FF2B5EF4-FFF2-40B4-BE49-F238E27FC236}">
                <a16:creationId xmlns:a16="http://schemas.microsoft.com/office/drawing/2014/main" id="{A60FC82F-66CC-4B56-93B0-99785675C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055" y="1123950"/>
            <a:ext cx="3594491" cy="4230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8633C6-E0D4-40D7-AC64-1D5E1C129D72}"/>
              </a:ext>
            </a:extLst>
          </p:cNvPr>
          <p:cNvSpPr txBox="1"/>
          <p:nvPr/>
        </p:nvSpPr>
        <p:spPr>
          <a:xfrm>
            <a:off x="710753" y="5734049"/>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no. of people accommodated, Y-axis is the no. of Airbnb houses</a:t>
            </a:r>
          </a:p>
          <a:p>
            <a:pPr marL="285750" indent="-285750" algn="just" fontAlgn="base">
              <a:buFont typeface="Arial" panose="020B0604020202020204" pitchFamily="34" charset="0"/>
              <a:buChar char="•"/>
            </a:pPr>
            <a:r>
              <a:rPr lang="en-IN" sz="2400" dirty="0">
                <a:latin typeface="+mj-lt"/>
              </a:rPr>
              <a:t>As dependent variable Class is categorical, bar graph is better.</a:t>
            </a:r>
          </a:p>
        </p:txBody>
      </p:sp>
    </p:spTree>
    <p:extLst>
      <p:ext uri="{BB962C8B-B14F-4D97-AF65-F5344CB8AC3E}">
        <p14:creationId xmlns:p14="http://schemas.microsoft.com/office/powerpoint/2010/main" val="167438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181726"/>
            <a:ext cx="6308512" cy="467627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202353" y="1852862"/>
            <a:ext cx="5757475" cy="3047079"/>
          </a:xfrm>
        </p:spPr>
        <p:txBody>
          <a:bodyPr anchor="ctr"/>
          <a:lstStyle/>
          <a:p>
            <a:pPr>
              <a:lnSpc>
                <a:spcPct val="100000"/>
              </a:lnSpc>
              <a:spcBef>
                <a:spcPts val="600"/>
              </a:spcBef>
              <a:spcAft>
                <a:spcPts val="3600"/>
              </a:spcAft>
            </a:pPr>
            <a:r>
              <a:rPr lang="en-ZA" sz="2000" b="0" spc="-150" dirty="0">
                <a:cs typeface="Arial" panose="020B0604020202020204" pitchFamily="34" charset="0"/>
              </a:rPr>
              <a:t>“Air-bed and breakfast”</a:t>
            </a:r>
            <a:br>
              <a:rPr lang="en-ZA" sz="2000" b="0" spc="-150" dirty="0">
                <a:cs typeface="Arial" panose="020B0604020202020204" pitchFamily="34" charset="0"/>
              </a:rPr>
            </a:br>
            <a:br>
              <a:rPr lang="en-ZA" sz="2000" u="sng" spc="-150" dirty="0">
                <a:cs typeface="Arial" panose="020B0604020202020204" pitchFamily="34" charset="0"/>
              </a:rPr>
            </a:br>
            <a:r>
              <a:rPr lang="en-ZA" sz="2000" b="0" spc="-150" dirty="0">
                <a:cs typeface="Arial" panose="020B0604020202020204" pitchFamily="34" charset="0"/>
              </a:rPr>
              <a:t>Airbnb  is  an  online  service  which  provides  lodging  </a:t>
            </a:r>
            <a:br>
              <a:rPr lang="en-ZA" sz="2000" b="0" spc="-150" dirty="0">
                <a:cs typeface="Arial" panose="020B0604020202020204" pitchFamily="34" charset="0"/>
              </a:rPr>
            </a:br>
            <a:br>
              <a:rPr lang="en-ZA" sz="2000" b="0" spc="-150" dirty="0">
                <a:cs typeface="Arial" panose="020B0604020202020204" pitchFamily="34" charset="0"/>
              </a:rPr>
            </a:br>
            <a:r>
              <a:rPr lang="en-ZA" sz="2000" b="0" spc="-150" dirty="0">
                <a:cs typeface="Arial" panose="020B0604020202020204" pitchFamily="34" charset="0"/>
              </a:rPr>
              <a:t>Services  to  tourists  without   owning  any real-estate.  </a:t>
            </a:r>
            <a:br>
              <a:rPr lang="en-ZA" sz="2000" b="0" spc="-150" dirty="0">
                <a:cs typeface="Arial" panose="020B0604020202020204" pitchFamily="34" charset="0"/>
              </a:rPr>
            </a:br>
            <a:br>
              <a:rPr lang="en-ZA" sz="2000" b="0" spc="-150" dirty="0">
                <a:cs typeface="Arial" panose="020B0604020202020204" pitchFamily="34" charset="0"/>
              </a:rPr>
            </a:br>
            <a:r>
              <a:rPr lang="en-ZA" sz="2000" b="0" spc="-150" dirty="0">
                <a:cs typeface="Arial" panose="020B0604020202020204" pitchFamily="34" charset="0"/>
              </a:rPr>
              <a:t>E -  commerce    platform   which  allows  homeowners  to  rent  out  their  properties  online.  </a:t>
            </a:r>
            <a:br>
              <a:rPr lang="en-ZA" sz="1800" b="0" dirty="0">
                <a:latin typeface="Lithos Pro Regular" panose="04020505030E02020A04" pitchFamily="82" charset="0"/>
                <a:cs typeface="Arial" panose="020B0604020202020204" pitchFamily="34" charset="0"/>
              </a:rPr>
            </a:br>
            <a:endParaRPr lang="en-ZA" sz="1800" b="0" dirty="0">
              <a:latin typeface="Lithos Pro Regular" panose="04020505030E02020A04" pitchFamily="82" charset="0"/>
              <a:cs typeface="Arial" panose="020B0604020202020204" pitchFamily="34" charset="0"/>
            </a:endParaRPr>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r>
              <a:rPr lang="en-ZA" dirty="0"/>
              <a:t>3</a:t>
            </a:r>
          </a:p>
        </p:txBody>
      </p:sp>
      <p:sp>
        <p:nvSpPr>
          <p:cNvPr id="10"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91673" y="2542903"/>
            <a:ext cx="1508686" cy="601179"/>
          </a:xfrm>
        </p:spPr>
        <p:txBody>
          <a:bodyPr/>
          <a:lstStyle/>
          <a:p>
            <a:r>
              <a:rPr lang="en-ZA" sz="4000" dirty="0">
                <a:solidFill>
                  <a:schemeClr val="tx1">
                    <a:lumMod val="65000"/>
                    <a:lumOff val="35000"/>
                  </a:schemeClr>
                </a:solidFill>
              </a:rPr>
              <a:t> </a:t>
            </a:r>
          </a:p>
        </p:txBody>
      </p:sp>
      <p:sp>
        <p:nvSpPr>
          <p:cNvPr id="11" name="Title 2">
            <a:extLst>
              <a:ext uri="{FF2B5EF4-FFF2-40B4-BE49-F238E27FC236}">
                <a16:creationId xmlns:a16="http://schemas.microsoft.com/office/drawing/2014/main" id="{9FC4A8DB-9202-4145-A89E-E27D5EBF2CF9}"/>
              </a:ext>
            </a:extLst>
          </p:cNvPr>
          <p:cNvSpPr txBox="1">
            <a:spLocks/>
          </p:cNvSpPr>
          <p:nvPr/>
        </p:nvSpPr>
        <p:spPr>
          <a:xfrm>
            <a:off x="158776" y="143976"/>
            <a:ext cx="5141136" cy="6621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INTRODUCTION</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1678203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282143" y="180569"/>
            <a:ext cx="11801573" cy="451208"/>
          </a:xfrm>
        </p:spPr>
        <p:txBody>
          <a:bodyPr/>
          <a:lstStyle/>
          <a:p>
            <a:r>
              <a:rPr lang="en-ZA" sz="4000" cap="all" dirty="0"/>
              <a:t>Distribution of Class &amp; Number of Bedrooms</a:t>
            </a:r>
          </a:p>
        </p:txBody>
      </p:sp>
      <p:sp>
        <p:nvSpPr>
          <p:cNvPr id="7" name="TextBox 6">
            <a:extLst>
              <a:ext uri="{FF2B5EF4-FFF2-40B4-BE49-F238E27FC236}">
                <a16:creationId xmlns:a16="http://schemas.microsoft.com/office/drawing/2014/main" id="{FD8633C6-E0D4-40D7-AC64-1D5E1C129D72}"/>
              </a:ext>
            </a:extLst>
          </p:cNvPr>
          <p:cNvSpPr txBox="1"/>
          <p:nvPr/>
        </p:nvSpPr>
        <p:spPr>
          <a:xfrm>
            <a:off x="866775" y="5229225"/>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0242" name="Picture 2" descr="https://lh5.googleusercontent.com/ubtq0aSCWYcw_et5_t3D3GxIMkmGqccy_BIOq09DWe4kGrAdeHZkpoTSuYpLeuWoUajI3XSsx8QHpj4tDh_q7zuhxi2euzrddp-FRq95P2oQRuUbhyfkMZIMhwmTt19otPtBhsCE_dk">
            <a:extLst>
              <a:ext uri="{FF2B5EF4-FFF2-40B4-BE49-F238E27FC236}">
                <a16:creationId xmlns:a16="http://schemas.microsoft.com/office/drawing/2014/main" id="{32241B58-79AC-4524-BCF5-B2AF11BC6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37" y="797777"/>
            <a:ext cx="7866449" cy="42314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3.googleusercontent.com/x-OPDsqzttiMSJ8Gd87uUxDjov1Z2u7kAsVx3V8iJvO7aZWjoKSzVCXWATeKO-1ic4j1NQMNqzaBMiLrCYzXJdj4iN9YnAx80Sgs9zpFa1N47Phu9GW3vQ_x33ptrjLZfosYo0NM4Tw">
            <a:extLst>
              <a:ext uri="{FF2B5EF4-FFF2-40B4-BE49-F238E27FC236}">
                <a16:creationId xmlns:a16="http://schemas.microsoft.com/office/drawing/2014/main" id="{EE3F9D60-0EB4-48EC-9CD6-43E743F41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926" y="2067346"/>
            <a:ext cx="3247941" cy="296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185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31</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90427" y="346570"/>
            <a:ext cx="11337229" cy="432000"/>
          </a:xfrm>
        </p:spPr>
        <p:txBody>
          <a:bodyPr/>
          <a:lstStyle/>
          <a:p>
            <a:r>
              <a:rPr lang="en-ZA" sz="4000" cap="all" dirty="0"/>
              <a:t>Distribution of Class &amp; TV</a:t>
            </a:r>
          </a:p>
        </p:txBody>
      </p:sp>
      <p:sp>
        <p:nvSpPr>
          <p:cNvPr id="7" name="TextBox 6">
            <a:extLst>
              <a:ext uri="{FF2B5EF4-FFF2-40B4-BE49-F238E27FC236}">
                <a16:creationId xmlns:a16="http://schemas.microsoft.com/office/drawing/2014/main" id="{FD8633C6-E0D4-40D7-AC64-1D5E1C129D72}"/>
              </a:ext>
            </a:extLst>
          </p:cNvPr>
          <p:cNvSpPr txBox="1"/>
          <p:nvPr/>
        </p:nvSpPr>
        <p:spPr>
          <a:xfrm>
            <a:off x="866775" y="5229225"/>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1266" name="Picture 2" descr="https://lh3.googleusercontent.com/lPuF9EYhypPyf7XlzId9XXTf4gfPiiof1_a06TDT0SmOUZIw82fRCQUkGZQ8XpKR9OPw44a0GMyDjBUAE5wGRZ-GrlzU_O50e02Bgugu4wIG3AARYM9djOq1wm55IF2vmijPVkoktGY">
            <a:extLst>
              <a:ext uri="{FF2B5EF4-FFF2-40B4-BE49-F238E27FC236}">
                <a16:creationId xmlns:a16="http://schemas.microsoft.com/office/drawing/2014/main" id="{A06FD504-CBE8-478A-A619-8AA93C124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03684"/>
            <a:ext cx="6096000" cy="33064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3.googleusercontent.com/3od1Y1GYKlz40vS5MexO8CHe7yZMOdzK-ukgC9RQrhPB-5sROrdzzJW80uqnmJD5QVC1qG7ywGUPAJEpvquF8T6yYQIeBHh7CekfSwFcGe_X4TKPO0rSQkb36ryqsRgZqrOSqz3FyxE">
            <a:extLst>
              <a:ext uri="{FF2B5EF4-FFF2-40B4-BE49-F238E27FC236}">
                <a16:creationId xmlns:a16="http://schemas.microsoft.com/office/drawing/2014/main" id="{83031506-C6ED-4C7E-9353-8C3535CD4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850" y="2627794"/>
            <a:ext cx="3962400" cy="88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7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32</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378395" y="562121"/>
            <a:ext cx="11337229" cy="432000"/>
          </a:xfrm>
        </p:spPr>
        <p:txBody>
          <a:bodyPr/>
          <a:lstStyle/>
          <a:p>
            <a:r>
              <a:rPr lang="en-ZA" sz="4000" cap="all" dirty="0"/>
              <a:t>Distribution of Class &amp; Interactive Variables </a:t>
            </a:r>
            <a:r>
              <a:rPr lang="en-ZA" sz="1800" cap="all" dirty="0"/>
              <a:t>(Bedrooms * Accommodates)</a:t>
            </a:r>
            <a:br>
              <a:rPr lang="en-ZA" sz="4000" b="1" dirty="0"/>
            </a:br>
            <a:r>
              <a:rPr lang="en-ZA" sz="1800" b="1" dirty="0"/>
              <a:t>         </a:t>
            </a:r>
          </a:p>
        </p:txBody>
      </p:sp>
      <p:sp>
        <p:nvSpPr>
          <p:cNvPr id="7" name="TextBox 6">
            <a:extLst>
              <a:ext uri="{FF2B5EF4-FFF2-40B4-BE49-F238E27FC236}">
                <a16:creationId xmlns:a16="http://schemas.microsoft.com/office/drawing/2014/main" id="{FD8633C6-E0D4-40D7-AC64-1D5E1C129D72}"/>
              </a:ext>
            </a:extLst>
          </p:cNvPr>
          <p:cNvSpPr txBox="1"/>
          <p:nvPr/>
        </p:nvSpPr>
        <p:spPr>
          <a:xfrm>
            <a:off x="869282" y="5806440"/>
            <a:ext cx="10163175" cy="83099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IN" sz="2400" dirty="0">
                <a:latin typeface="+mj-lt"/>
              </a:rPr>
              <a:t>X-axis is number of  bedrooms</a:t>
            </a:r>
          </a:p>
          <a:p>
            <a:pPr marL="285750" indent="-285750" algn="just" fontAlgn="base">
              <a:buFont typeface="Arial" panose="020B0604020202020204" pitchFamily="34" charset="0"/>
              <a:buChar char="•"/>
            </a:pPr>
            <a:r>
              <a:rPr lang="en-IN" sz="2400" dirty="0">
                <a:latin typeface="+mj-lt"/>
              </a:rPr>
              <a:t>Y-axis is the number of Airbnb houses</a:t>
            </a:r>
          </a:p>
        </p:txBody>
      </p:sp>
      <p:pic>
        <p:nvPicPr>
          <p:cNvPr id="12290" name="Picture 2" descr="https://lh6.googleusercontent.com/9cpofmRbdosNE24iIzvwgTqDy_PfVEXmG4Xloc07NjSh7JTU0ETtbjpsW8fii9lFESdf35Ult0EP4KFv84_khGLjsvOJwd-h9x-bU8NfRMmriDWfBzuC9G4_wFimF7q01uGn7pSel3I">
            <a:extLst>
              <a:ext uri="{FF2B5EF4-FFF2-40B4-BE49-F238E27FC236}">
                <a16:creationId xmlns:a16="http://schemas.microsoft.com/office/drawing/2014/main" id="{4182FA07-2007-4B23-B8BB-2F366F977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15" y="1159668"/>
            <a:ext cx="7120438" cy="44118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6.googleusercontent.com/Bhbj9SlmwkyTmyXQZRQ4L3gIf6ypcB9I9smqXu76IS4yXggdY73Mae_em0q7bw8CTc9Ckx9zaV4cmNl3KZhsedSaWRTAoXPG_8OJsAhUA7AeWmQMDyghXnOm6E9rOEvGv-9xuHhUz4w">
            <a:extLst>
              <a:ext uri="{FF2B5EF4-FFF2-40B4-BE49-F238E27FC236}">
                <a16:creationId xmlns:a16="http://schemas.microsoft.com/office/drawing/2014/main" id="{FEEDE1FD-22BC-47D3-8D72-6FBF114FD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612" y="2625524"/>
            <a:ext cx="4122455" cy="170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8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33</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ZA" sz="4000" cap="all" dirty="0">
                <a:latin typeface="Corbel" panose="020B0503020204020204" pitchFamily="34" charset="0"/>
              </a:rPr>
              <a:t>Correlation Analysis</a:t>
            </a:r>
            <a:br>
              <a:rPr lang="en-ZA" sz="4000" cap="all" dirty="0">
                <a:latin typeface="Corbel" panose="020B0503020204020204" pitchFamily="34" charset="0"/>
              </a:rPr>
            </a:br>
            <a:endParaRPr lang="en-ZA" sz="1800" cap="all" dirty="0">
              <a:latin typeface="Corbel" panose="020B0503020204020204" pitchFamily="34" charset="0"/>
            </a:endParaRPr>
          </a:p>
        </p:txBody>
      </p:sp>
      <p:pic>
        <p:nvPicPr>
          <p:cNvPr id="13314" name="Picture 2" descr="https://lh5.googleusercontent.com/XP1174zB3UTpuBKRllsw_uOYIy2GOpPpZ3lYrmN6Ube4JN3VDHzwSWwpxf09SaikdqinBFgjXzsEucuTyTKwKnjFoltuKAHGYahqzOxKtkQZ0ZUxchGfQDgxTXoXLG-fo3OdM6Sujwg">
            <a:extLst>
              <a:ext uri="{FF2B5EF4-FFF2-40B4-BE49-F238E27FC236}">
                <a16:creationId xmlns:a16="http://schemas.microsoft.com/office/drawing/2014/main" id="{0CAEBADB-668D-4173-8DF8-FEDC82E36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22" y="2703087"/>
            <a:ext cx="11499370" cy="3048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5453C9-2CAE-4716-B82C-08656D8F3CB7}"/>
              </a:ext>
            </a:extLst>
          </p:cNvPr>
          <p:cNvSpPr txBox="1"/>
          <p:nvPr/>
        </p:nvSpPr>
        <p:spPr>
          <a:xfrm>
            <a:off x="309778" y="1354569"/>
            <a:ext cx="10163175" cy="707886"/>
          </a:xfrm>
          <a:prstGeom prst="rect">
            <a:avLst/>
          </a:prstGeom>
          <a:noFill/>
        </p:spPr>
        <p:txBody>
          <a:bodyPr wrap="square" rtlCol="0">
            <a:spAutoFit/>
          </a:bodyPr>
          <a:lstStyle/>
          <a:p>
            <a:pPr algn="just" fontAlgn="base"/>
            <a:r>
              <a:rPr lang="en-IN" sz="2000" dirty="0">
                <a:latin typeface="+mj-lt"/>
              </a:rPr>
              <a:t>The following is the result of correlation analysis conducted with dependent and independent variables selected previously.</a:t>
            </a:r>
          </a:p>
        </p:txBody>
      </p:sp>
    </p:spTree>
    <p:extLst>
      <p:ext uri="{BB962C8B-B14F-4D97-AF65-F5344CB8AC3E}">
        <p14:creationId xmlns:p14="http://schemas.microsoft.com/office/powerpoint/2010/main" val="3974320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34</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00188"/>
          </a:xfrm>
        </p:spPr>
        <p:txBody>
          <a:bodyPr/>
          <a:lstStyle/>
          <a:p>
            <a:r>
              <a:rPr lang="en-IN" sz="4000" cap="all" dirty="0"/>
              <a:t>Comparison of Correlation and Predictions</a:t>
            </a:r>
            <a:br>
              <a:rPr lang="en-ZA" sz="4000" cap="all" dirty="0"/>
            </a:br>
            <a:endParaRPr lang="en-ZA" sz="1800" cap="all" dirty="0"/>
          </a:p>
        </p:txBody>
      </p:sp>
      <p:sp>
        <p:nvSpPr>
          <p:cNvPr id="8" name="TextBox 7">
            <a:extLst>
              <a:ext uri="{FF2B5EF4-FFF2-40B4-BE49-F238E27FC236}">
                <a16:creationId xmlns:a16="http://schemas.microsoft.com/office/drawing/2014/main" id="{D35453C9-2CAE-4716-B82C-08656D8F3CB7}"/>
              </a:ext>
            </a:extLst>
          </p:cNvPr>
          <p:cNvSpPr txBox="1"/>
          <p:nvPr/>
        </p:nvSpPr>
        <p:spPr>
          <a:xfrm>
            <a:off x="622599" y="1582436"/>
            <a:ext cx="10163175" cy="5262979"/>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“amenities”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“accommodates” - unexpectedly strongly positive correlation. Could be due to luxury suites and luxury private homes having the ability to house many people at once.</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“cancellation policy”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“bedrooms” - as expected.</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“bedrooms * accommodates” interaction variable – unexpectedly strong positive. Because both accommodates and bedrooms being positively and relatively strongly correlated to class being luxury. </a:t>
            </a:r>
          </a:p>
          <a:p>
            <a:pPr marL="342900" indent="-342900" algn="just" fontAlgn="base">
              <a:buFont typeface="Arial" panose="020B0604020202020204" pitchFamily="34" charset="0"/>
              <a:buChar char="•"/>
            </a:pPr>
            <a:endParaRPr lang="en-IN" sz="2400" dirty="0">
              <a:latin typeface="+mj-lt"/>
            </a:endParaRPr>
          </a:p>
        </p:txBody>
      </p:sp>
    </p:spTree>
    <p:extLst>
      <p:ext uri="{BB962C8B-B14F-4D97-AF65-F5344CB8AC3E}">
        <p14:creationId xmlns:p14="http://schemas.microsoft.com/office/powerpoint/2010/main" val="1370350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35</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827139" y="566952"/>
            <a:ext cx="11337229" cy="432000"/>
          </a:xfrm>
        </p:spPr>
        <p:txBody>
          <a:bodyPr/>
          <a:lstStyle/>
          <a:p>
            <a:r>
              <a:rPr lang="en-IN" sz="4000" cap="all" dirty="0"/>
              <a:t>Logistic Regression Analysis</a:t>
            </a:r>
            <a:br>
              <a:rPr lang="en-ZA" sz="4000" cap="all" dirty="0"/>
            </a:br>
            <a:endParaRPr lang="en-ZA" sz="1800" cap="all" dirty="0"/>
          </a:p>
        </p:txBody>
      </p:sp>
      <p:sp>
        <p:nvSpPr>
          <p:cNvPr id="8" name="TextBox 7">
            <a:extLst>
              <a:ext uri="{FF2B5EF4-FFF2-40B4-BE49-F238E27FC236}">
                <a16:creationId xmlns:a16="http://schemas.microsoft.com/office/drawing/2014/main" id="{D35453C9-2CAE-4716-B82C-08656D8F3CB7}"/>
              </a:ext>
            </a:extLst>
          </p:cNvPr>
          <p:cNvSpPr txBox="1"/>
          <p:nvPr/>
        </p:nvSpPr>
        <p:spPr>
          <a:xfrm>
            <a:off x="518326" y="923352"/>
            <a:ext cx="10163175" cy="830997"/>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Using the 5 previously mentioned variables as explanatory, we perform a Logistic regression to predict the Class of the listing</a:t>
            </a:r>
            <a:r>
              <a:rPr lang="en-IN" dirty="0"/>
              <a:t>.</a:t>
            </a:r>
          </a:p>
        </p:txBody>
      </p:sp>
      <p:pic>
        <p:nvPicPr>
          <p:cNvPr id="14338"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41E730E0-63B8-463B-A1F0-DF0EF11C5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099" y="1754349"/>
            <a:ext cx="7178842" cy="510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2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36</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a:t>
            </a:r>
            <a:br>
              <a:rPr lang="en-ZA" sz="4000" cap="all" dirty="0"/>
            </a:br>
            <a:endParaRPr lang="en-ZA" sz="1800" cap="all" dirty="0"/>
          </a:p>
        </p:txBody>
      </p:sp>
      <p:pic>
        <p:nvPicPr>
          <p:cNvPr id="17410"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1191162-2B4A-4227-B0BB-654C49A4F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690" y="1089141"/>
            <a:ext cx="6916966" cy="5498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6805B2-D590-4E62-A887-248BE6A58425}"/>
              </a:ext>
            </a:extLst>
          </p:cNvPr>
          <p:cNvSpPr txBox="1"/>
          <p:nvPr/>
        </p:nvSpPr>
        <p:spPr>
          <a:xfrm>
            <a:off x="0" y="1985115"/>
            <a:ext cx="4594013" cy="2677656"/>
          </a:xfrm>
          <a:prstGeom prst="rect">
            <a:avLst/>
          </a:prstGeom>
          <a:noFill/>
        </p:spPr>
        <p:txBody>
          <a:bodyPr wrap="square" rtlCol="0">
            <a:spAutoFit/>
          </a:bodyPr>
          <a:lstStyle/>
          <a:p>
            <a:pPr marL="342900" indent="-342900" fontAlgn="base">
              <a:buFont typeface="Arial" panose="020B0604020202020204" pitchFamily="34" charset="0"/>
              <a:buChar char="•"/>
            </a:pPr>
            <a:r>
              <a:rPr lang="en-IN" sz="2400" dirty="0">
                <a:latin typeface="+mj-lt"/>
              </a:rPr>
              <a:t>The coefficients represent the respective variables’ contribution to the logit.</a:t>
            </a:r>
          </a:p>
          <a:p>
            <a:pPr marL="342900" indent="-342900" fontAlgn="base">
              <a:buFont typeface="Arial" panose="020B0604020202020204" pitchFamily="34" charset="0"/>
              <a:buChar char="•"/>
            </a:pPr>
            <a:endParaRPr lang="en-IN" sz="2400" dirty="0">
              <a:latin typeface="+mj-lt"/>
            </a:endParaRPr>
          </a:p>
          <a:p>
            <a:pPr marL="342900" indent="-342900" fontAlgn="base">
              <a:buFont typeface="Arial" panose="020B0604020202020204" pitchFamily="34" charset="0"/>
              <a:buChar char="•"/>
            </a:pPr>
            <a:r>
              <a:rPr lang="en-IN" sz="2400" dirty="0">
                <a:latin typeface="+mj-lt"/>
              </a:rPr>
              <a:t>The more positive the logit, the more likely it is that the listing is luxury.</a:t>
            </a:r>
            <a:endParaRPr lang="en-IN" dirty="0"/>
          </a:p>
        </p:txBody>
      </p:sp>
    </p:spTree>
    <p:extLst>
      <p:ext uri="{BB962C8B-B14F-4D97-AF65-F5344CB8AC3E}">
        <p14:creationId xmlns:p14="http://schemas.microsoft.com/office/powerpoint/2010/main" val="107983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37</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131264" y="1508830"/>
            <a:ext cx="3995567" cy="3785652"/>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Constant</a:t>
            </a:r>
            <a:r>
              <a:rPr lang="en-IN" sz="2400" b="1" dirty="0">
                <a:latin typeface="+mj-lt"/>
              </a:rPr>
              <a:t> </a:t>
            </a:r>
            <a:r>
              <a:rPr lang="en-IN" sz="2400" b="1" u="sng" dirty="0"/>
              <a:t>-3.02</a:t>
            </a:r>
            <a:r>
              <a:rPr lang="en-IN" sz="2400" b="1" dirty="0">
                <a:latin typeface="+mj-lt"/>
              </a:rPr>
              <a:t> </a:t>
            </a:r>
            <a:r>
              <a:rPr lang="en-IN" sz="2400" dirty="0">
                <a:latin typeface="+mj-lt"/>
              </a:rPr>
              <a:t>suggests a general skew in the number of budget listings as opposed to luxury.</a:t>
            </a:r>
          </a:p>
          <a:p>
            <a:pPr marL="342900" indent="-342900" algn="just" fontAlgn="base">
              <a:buFont typeface="Arial" panose="020B0604020202020204" pitchFamily="34" charset="0"/>
              <a:buChar char="•"/>
            </a:pPr>
            <a:endParaRPr lang="en-IN" sz="2400" dirty="0">
              <a:latin typeface="+mj-lt"/>
            </a:endParaRPr>
          </a:p>
          <a:p>
            <a:pPr marL="342900" indent="-342900" algn="just">
              <a:buFont typeface="Arial" panose="020B0604020202020204" pitchFamily="34" charset="0"/>
              <a:buChar char="•"/>
            </a:pPr>
            <a:r>
              <a:rPr lang="en-IN" sz="2400" dirty="0">
                <a:latin typeface="+mj-lt"/>
              </a:rPr>
              <a:t>In alignment with the sheer number of budget listings </a:t>
            </a:r>
            <a:r>
              <a:rPr lang="en-IN" sz="2400" b="1" u="sng" dirty="0"/>
              <a:t>(34,957)</a:t>
            </a:r>
            <a:r>
              <a:rPr lang="en-IN" sz="2400" b="1" dirty="0"/>
              <a:t> </a:t>
            </a:r>
            <a:r>
              <a:rPr lang="en-IN" sz="2400" dirty="0">
                <a:latin typeface="+mj-lt"/>
              </a:rPr>
              <a:t>observed in the classification matrix vs the luxury listings (</a:t>
            </a:r>
            <a:r>
              <a:rPr lang="en-IN" sz="2400" b="1" u="sng" dirty="0"/>
              <a:t>7,696).</a:t>
            </a:r>
          </a:p>
        </p:txBody>
      </p:sp>
      <p:pic>
        <p:nvPicPr>
          <p:cNvPr id="18436" name="Picture 4"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5C1B08FF-FA6F-45FB-A72B-318C75B78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037" y="952920"/>
            <a:ext cx="7090619" cy="5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8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38</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 AMENITIES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99061" y="1297783"/>
            <a:ext cx="5054641" cy="5262979"/>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Corbel" panose="020B0503020204020204" pitchFamily="34" charset="0"/>
              </a:rPr>
              <a:t>TV, Washer, Hot Tub and Dishwasher all have positive coefficients and relationship to luxury.</a:t>
            </a:r>
          </a:p>
          <a:p>
            <a:pPr marL="342900" indent="-342900" algn="just" fontAlgn="base">
              <a:buFont typeface="Arial" panose="020B0604020202020204" pitchFamily="34" charset="0"/>
              <a:buChar char="•"/>
            </a:pPr>
            <a:endParaRPr lang="en-IN" sz="2400" dirty="0">
              <a:latin typeface="Corbel" panose="020B0503020204020204" pitchFamily="34" charset="0"/>
            </a:endParaRPr>
          </a:p>
          <a:p>
            <a:pPr marL="342900" indent="-342900" algn="just" fontAlgn="base">
              <a:buFont typeface="Arial" panose="020B0604020202020204" pitchFamily="34" charset="0"/>
              <a:buChar char="•"/>
            </a:pPr>
            <a:r>
              <a:rPr lang="en-IN" sz="2400" dirty="0">
                <a:latin typeface="Corbel" panose="020B0503020204020204" pitchFamily="34" charset="0"/>
              </a:rPr>
              <a:t>AC had a negative coefficient - commonly widespread that having it was tantamount to the listing being budget.</a:t>
            </a:r>
          </a:p>
          <a:p>
            <a:pPr marL="342900" indent="-342900" algn="just" fontAlgn="base">
              <a:buFont typeface="Arial" panose="020B0604020202020204" pitchFamily="34" charset="0"/>
              <a:buChar char="•"/>
            </a:pPr>
            <a:endParaRPr lang="en-IN" sz="2400" dirty="0">
              <a:latin typeface="Corbel" panose="020B0503020204020204" pitchFamily="34" charset="0"/>
            </a:endParaRPr>
          </a:p>
          <a:p>
            <a:pPr marL="342900" indent="-342900" algn="just">
              <a:buFont typeface="Arial" panose="020B0604020202020204" pitchFamily="34" charset="0"/>
              <a:buChar char="•"/>
            </a:pPr>
            <a:r>
              <a:rPr lang="en-IN" sz="2400" dirty="0">
                <a:latin typeface="Corbel" panose="020B0503020204020204" pitchFamily="34" charset="0"/>
              </a:rPr>
              <a:t>TV had the highest positive coefficient of </a:t>
            </a:r>
            <a:r>
              <a:rPr lang="en-IN" sz="2400" b="1" u="sng" dirty="0"/>
              <a:t>0.81</a:t>
            </a:r>
            <a:r>
              <a:rPr lang="en-IN" sz="2400" dirty="0">
                <a:latin typeface="Corbel" panose="020B0503020204020204" pitchFamily="34" charset="0"/>
              </a:rPr>
              <a:t>, - listings with TVs make it much more likely for it to be luxury - which is strange.</a:t>
            </a:r>
            <a:endParaRPr lang="en-IN" sz="2400" b="1" u="sng" dirty="0">
              <a:latin typeface="Corbel" panose="020B0503020204020204" pitchFamily="34" charset="0"/>
            </a:endParaRPr>
          </a:p>
        </p:txBody>
      </p:sp>
      <p:pic>
        <p:nvPicPr>
          <p:cNvPr id="20482"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BB358B3-3950-46B3-892F-755FCDCB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875" y="998952"/>
            <a:ext cx="6341780" cy="504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38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39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622708"/>
            <a:ext cx="11337229" cy="432000"/>
          </a:xfrm>
        </p:spPr>
        <p:txBody>
          <a:bodyPr/>
          <a:lstStyle/>
          <a:p>
            <a:r>
              <a:rPr lang="en-IN" sz="4000" cap="all" dirty="0"/>
              <a:t>  Logistic Regression Analysis: Amenities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489284" y="2704317"/>
            <a:ext cx="11213431" cy="1938992"/>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If a TV exists in a listing, it </a:t>
            </a:r>
            <a:r>
              <a:rPr lang="en-IN" sz="2400" b="1" u="sng" dirty="0">
                <a:latin typeface="+mj-lt"/>
              </a:rPr>
              <a:t>increases</a:t>
            </a:r>
            <a:r>
              <a:rPr lang="en-IN" sz="2400" dirty="0">
                <a:latin typeface="+mj-lt"/>
              </a:rPr>
              <a:t> the logit of class being luxury by</a:t>
            </a:r>
            <a:r>
              <a:rPr lang="en-IN" sz="2400" dirty="0"/>
              <a:t> </a:t>
            </a:r>
            <a:r>
              <a:rPr lang="en-IN" sz="2400" b="1" u="sng" dirty="0"/>
              <a:t>0.81.</a:t>
            </a:r>
            <a:endParaRPr lang="en-IN" sz="2400" dirty="0"/>
          </a:p>
          <a:p>
            <a:pPr marL="342900" indent="-342900" algn="just" fontAlgn="base">
              <a:buFont typeface="Arial" panose="020B0604020202020204" pitchFamily="34" charset="0"/>
              <a:buChar char="•"/>
            </a:pPr>
            <a:r>
              <a:rPr lang="en-IN" sz="2400" dirty="0">
                <a:latin typeface="+mj-lt"/>
              </a:rPr>
              <a:t>If a AC exists in a listing, it </a:t>
            </a:r>
            <a:r>
              <a:rPr lang="en-IN" sz="2400" b="1" u="sng" dirty="0">
                <a:latin typeface="+mj-lt"/>
              </a:rPr>
              <a:t>decreases</a:t>
            </a:r>
            <a:r>
              <a:rPr lang="en-IN" sz="2400" dirty="0">
                <a:latin typeface="+mj-lt"/>
              </a:rPr>
              <a:t> the logit of class being luxury by </a:t>
            </a:r>
            <a:r>
              <a:rPr lang="en-IN" sz="2400" b="1" u="sng" dirty="0"/>
              <a:t>0.39.</a:t>
            </a:r>
          </a:p>
          <a:p>
            <a:pPr marL="342900" indent="-342900" algn="just" fontAlgn="base">
              <a:buFont typeface="Arial" panose="020B0604020202020204" pitchFamily="34" charset="0"/>
              <a:buChar char="•"/>
            </a:pPr>
            <a:r>
              <a:rPr lang="en-IN" sz="2400" dirty="0">
                <a:latin typeface="+mj-lt"/>
              </a:rPr>
              <a:t>If a Washer exists in a listing, it </a:t>
            </a:r>
            <a:r>
              <a:rPr lang="en-IN" sz="2400" b="1" u="sng" dirty="0">
                <a:latin typeface="+mj-lt"/>
              </a:rPr>
              <a:t>increases</a:t>
            </a:r>
            <a:r>
              <a:rPr lang="en-IN" sz="2400" dirty="0">
                <a:latin typeface="+mj-lt"/>
              </a:rPr>
              <a:t> the logit of class being luxury by </a:t>
            </a:r>
            <a:r>
              <a:rPr lang="en-IN" sz="2400" b="1" u="sng" dirty="0"/>
              <a:t>0.40.</a:t>
            </a:r>
          </a:p>
          <a:p>
            <a:pPr marL="342900" indent="-342900" algn="just" fontAlgn="base">
              <a:buFont typeface="Arial" panose="020B0604020202020204" pitchFamily="34" charset="0"/>
              <a:buChar char="•"/>
            </a:pPr>
            <a:r>
              <a:rPr lang="en-IN" sz="2400" dirty="0">
                <a:latin typeface="+mj-lt"/>
              </a:rPr>
              <a:t>If a Hot Tub exists in a listing, it </a:t>
            </a:r>
            <a:r>
              <a:rPr lang="en-IN" sz="2400" b="1" u="sng" dirty="0">
                <a:latin typeface="+mj-lt"/>
              </a:rPr>
              <a:t>increases</a:t>
            </a:r>
            <a:r>
              <a:rPr lang="en-IN" sz="2400" dirty="0">
                <a:latin typeface="+mj-lt"/>
              </a:rPr>
              <a:t> the logit of class being luxury by </a:t>
            </a:r>
            <a:r>
              <a:rPr lang="en-IN" sz="2400" b="1" u="sng" dirty="0"/>
              <a:t>0.33</a:t>
            </a:r>
            <a:r>
              <a:rPr lang="en-IN" sz="2400" b="1" u="sng" dirty="0">
                <a:latin typeface="+mj-lt"/>
              </a:rPr>
              <a:t>.</a:t>
            </a:r>
            <a:endParaRPr lang="en-IN" sz="2400" b="1" dirty="0">
              <a:latin typeface="+mj-lt"/>
            </a:endParaRPr>
          </a:p>
          <a:p>
            <a:pPr marL="342900" indent="-342900" algn="just">
              <a:buFont typeface="Arial" panose="020B0604020202020204" pitchFamily="34" charset="0"/>
              <a:buChar char="•"/>
            </a:pPr>
            <a:r>
              <a:rPr lang="en-IN" sz="2400" dirty="0">
                <a:latin typeface="+mj-lt"/>
              </a:rPr>
              <a:t>If a Dishwasher exists in a listing, it </a:t>
            </a:r>
            <a:r>
              <a:rPr lang="en-IN" sz="2400" b="1" u="sng" dirty="0">
                <a:latin typeface="+mj-lt"/>
              </a:rPr>
              <a:t>increases</a:t>
            </a:r>
            <a:r>
              <a:rPr lang="en-IN" sz="2400" dirty="0">
                <a:latin typeface="+mj-lt"/>
              </a:rPr>
              <a:t> the logit of class being luxury by </a:t>
            </a:r>
            <a:r>
              <a:rPr lang="en-IN" sz="2400" b="1" u="sng" dirty="0"/>
              <a:t>0.57.</a:t>
            </a:r>
          </a:p>
        </p:txBody>
      </p:sp>
    </p:spTree>
    <p:extLst>
      <p:ext uri="{BB962C8B-B14F-4D97-AF65-F5344CB8AC3E}">
        <p14:creationId xmlns:p14="http://schemas.microsoft.com/office/powerpoint/2010/main" val="225233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vider slide image">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0" y="2773017"/>
            <a:ext cx="5744817" cy="4084982"/>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665304" y="114136"/>
            <a:ext cx="6172129" cy="6563295"/>
          </a:xfrm>
        </p:spPr>
        <p:txBody>
          <a:bodyPr/>
          <a:lstStyle/>
          <a:p>
            <a:pPr marL="36000">
              <a:lnSpc>
                <a:spcPct val="100000"/>
              </a:lnSpc>
            </a:pPr>
            <a:r>
              <a:rPr lang="en-ZA" sz="2400" b="0" spc="-150" dirty="0">
                <a:cs typeface="Arial" panose="020B0604020202020204" pitchFamily="34" charset="0"/>
              </a:rPr>
              <a:t>Data Collection and Population  </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Description of Variables</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   Studying basic features of data</a:t>
            </a:r>
            <a:br>
              <a:rPr lang="en-ZA" sz="2400" b="0" spc="-150" dirty="0">
                <a:cs typeface="Arial" panose="020B0604020202020204" pitchFamily="34" charset="0"/>
              </a:rPr>
            </a:br>
            <a:br>
              <a:rPr lang="en-ZA" sz="2400" b="0" spc="-150" dirty="0">
                <a:cs typeface="Arial" panose="020B0604020202020204" pitchFamily="34" charset="0"/>
              </a:rPr>
            </a:br>
            <a:r>
              <a:rPr lang="en-ZA" sz="2400" b="0" spc="-150" dirty="0">
                <a:cs typeface="Arial" panose="020B0604020202020204" pitchFamily="34" charset="0"/>
              </a:rPr>
              <a:t>   Descriptive analysis for:</a:t>
            </a:r>
            <a:br>
              <a:rPr lang="en-ZA" sz="2400" b="0" spc="-150" dirty="0">
                <a:cs typeface="Arial" panose="020B0604020202020204" pitchFamily="34" charset="0"/>
              </a:rPr>
            </a:br>
            <a:r>
              <a:rPr lang="en-ZA" sz="2000" b="0" spc="-150" dirty="0">
                <a:cs typeface="Arial" panose="020B0604020202020204" pitchFamily="34" charset="0"/>
              </a:rPr>
              <a:t>           1. Airbnb properties in the U.S.A.</a:t>
            </a:r>
            <a:br>
              <a:rPr lang="en-ZA" sz="2000" b="0" spc="-150" dirty="0">
                <a:cs typeface="Arial" panose="020B0604020202020204" pitchFamily="34" charset="0"/>
              </a:rPr>
            </a:br>
            <a:r>
              <a:rPr lang="en-ZA" sz="2000" b="0" spc="-150" dirty="0">
                <a:cs typeface="Arial" panose="020B0604020202020204" pitchFamily="34" charset="0"/>
              </a:rPr>
              <a:t>           2. Cities with maximum booking</a:t>
            </a:r>
            <a:br>
              <a:rPr lang="en-ZA" sz="2000" b="0" spc="-150" dirty="0">
                <a:cs typeface="Arial" panose="020B0604020202020204" pitchFamily="34" charset="0"/>
              </a:rPr>
            </a:br>
            <a:r>
              <a:rPr lang="en-ZA" sz="2000" b="0" spc="-150" dirty="0">
                <a:cs typeface="Arial" panose="020B0604020202020204" pitchFamily="34" charset="0"/>
              </a:rPr>
              <a:t>           3. Customer review Score analysis on   </a:t>
            </a:r>
            <a:br>
              <a:rPr lang="en-ZA" sz="2000" b="0" spc="-150" dirty="0">
                <a:cs typeface="Arial" panose="020B0604020202020204" pitchFamily="34" charset="0"/>
              </a:rPr>
            </a:br>
            <a:r>
              <a:rPr lang="en-ZA" sz="2000" b="0" spc="-150" dirty="0">
                <a:cs typeface="Arial" panose="020B0604020202020204" pitchFamily="34" charset="0"/>
              </a:rPr>
              <a:t>                 basis of number of reviews and cities</a:t>
            </a:r>
            <a:br>
              <a:rPr lang="en-ZA" sz="2000" b="0" spc="-150" dirty="0">
                <a:cs typeface="Arial" panose="020B0604020202020204" pitchFamily="34" charset="0"/>
              </a:rPr>
            </a:br>
            <a:r>
              <a:rPr lang="en-ZA" sz="2000" b="0" spc="-150" dirty="0">
                <a:cs typeface="Arial" panose="020B0604020202020204" pitchFamily="34" charset="0"/>
              </a:rPr>
              <a:t>            4.Timeline for Average Review Score </a:t>
            </a:r>
            <a:br>
              <a:rPr lang="en-ZA" sz="2000" b="0" spc="-150" dirty="0">
                <a:cs typeface="Arial" panose="020B0604020202020204" pitchFamily="34" charset="0"/>
              </a:rPr>
            </a:br>
            <a:r>
              <a:rPr lang="en-ZA" sz="2000" b="0" spc="-150" dirty="0">
                <a:cs typeface="Arial" panose="020B0604020202020204" pitchFamily="34" charset="0"/>
              </a:rPr>
              <a:t>           5. Review score distribution among classes</a:t>
            </a:r>
            <a:br>
              <a:rPr lang="en-ZA" sz="2000" b="0" spc="-150" dirty="0">
                <a:cs typeface="Arial" panose="020B0604020202020204" pitchFamily="34" charset="0"/>
              </a:rPr>
            </a:br>
            <a:r>
              <a:rPr lang="en-ZA" sz="2000" b="0" spc="-150" dirty="0">
                <a:cs typeface="Arial" panose="020B0604020202020204" pitchFamily="34" charset="0"/>
              </a:rPr>
              <a:t>           6. Properties on the basis of owner identity</a:t>
            </a:r>
            <a:br>
              <a:rPr lang="en-ZA" sz="2000" b="0" spc="-150" dirty="0">
                <a:cs typeface="Arial" panose="020B0604020202020204" pitchFamily="34" charset="0"/>
              </a:rPr>
            </a:br>
            <a:r>
              <a:rPr lang="en-ZA" sz="2000" b="0" spc="-150" dirty="0">
                <a:cs typeface="Arial" panose="020B0604020202020204" pitchFamily="34" charset="0"/>
              </a:rPr>
              <a:t>                 verification</a:t>
            </a:r>
            <a:br>
              <a:rPr lang="en-ZA" sz="2000" b="0" spc="-150" dirty="0">
                <a:cs typeface="Arial" panose="020B0604020202020204" pitchFamily="34" charset="0"/>
              </a:rPr>
            </a:br>
            <a:r>
              <a:rPr lang="en-ZA" sz="2000" b="0" spc="-150" dirty="0">
                <a:cs typeface="Arial" panose="020B0604020202020204" pitchFamily="34" charset="0"/>
              </a:rPr>
              <a:t>            7. Review scores for room types on the </a:t>
            </a:r>
            <a:br>
              <a:rPr lang="en-ZA" sz="2000" b="0" spc="-150" dirty="0">
                <a:cs typeface="Arial" panose="020B0604020202020204" pitchFamily="34" charset="0"/>
              </a:rPr>
            </a:br>
            <a:r>
              <a:rPr lang="en-ZA" sz="2000" b="0" spc="-150" dirty="0">
                <a:cs typeface="Arial" panose="020B0604020202020204" pitchFamily="34" charset="0"/>
              </a:rPr>
              <a:t>                 basis of cities</a:t>
            </a:r>
            <a:br>
              <a:rPr lang="en-ZA" sz="20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sz="2400" b="0"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3600" b="0" u="sng" spc="-150" dirty="0">
                <a:latin typeface="Lithos Pro Regular" panose="04020505030E02020A04" pitchFamily="82" charset="0"/>
                <a:cs typeface="Arial" panose="020B0604020202020204" pitchFamily="34" charset="0"/>
              </a:rPr>
            </a:br>
            <a:br>
              <a:rPr lang="en-ZA" sz="2400" b="0" spc="-150" dirty="0">
                <a:latin typeface="Lithos Pro Regular" panose="04020505030E02020A04" pitchFamily="82" charset="0"/>
                <a:cs typeface="Arial" panose="020B0604020202020204" pitchFamily="34" charset="0"/>
              </a:rPr>
            </a:br>
            <a:r>
              <a:rPr lang="en-ZA" sz="2400" b="0" spc="-150" dirty="0">
                <a:latin typeface="Lithos Pro Regular" panose="04020505030E02020A04" pitchFamily="82" charset="0"/>
                <a:cs typeface="Arial" panose="020B0604020202020204" pitchFamily="34" charset="0"/>
              </a:rPr>
              <a:t> </a:t>
            </a:r>
            <a:br>
              <a:rPr lang="en-ZA" u="sng" dirty="0"/>
            </a:br>
            <a:endParaRPr lang="en-ZA" u="sng"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26691" y="203674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xfrm>
            <a:off x="11727656" y="6277243"/>
            <a:ext cx="464344" cy="400188"/>
          </a:xfrm>
        </p:spPr>
        <p:txBody>
          <a:bodyPr/>
          <a:lstStyle/>
          <a:p>
            <a:r>
              <a:rPr lang="en-ZA" dirty="0"/>
              <a:t>4</a:t>
            </a:r>
          </a:p>
        </p:txBody>
      </p:sp>
      <p:sp>
        <p:nvSpPr>
          <p:cNvPr id="7" name="Title 2">
            <a:extLst>
              <a:ext uri="{FF2B5EF4-FFF2-40B4-BE49-F238E27FC236}">
                <a16:creationId xmlns:a16="http://schemas.microsoft.com/office/drawing/2014/main" id="{588FE83D-96DA-40E3-BA92-BEB48401E5FB}"/>
              </a:ext>
            </a:extLst>
          </p:cNvPr>
          <p:cNvSpPr txBox="1">
            <a:spLocks/>
          </p:cNvSpPr>
          <p:nvPr/>
        </p:nvSpPr>
        <p:spPr>
          <a:xfrm>
            <a:off x="158776" y="143976"/>
            <a:ext cx="5141136" cy="1311845"/>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ctr">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algn="ctr">
              <a:lnSpc>
                <a:spcPct val="100000"/>
              </a:lnSpc>
              <a:spcBef>
                <a:spcPts val="0"/>
              </a:spcBef>
            </a:pPr>
            <a:br>
              <a:rPr lang="en-ZA" sz="3600" b="0" u="sng" spc="-150" dirty="0">
                <a:latin typeface="Lithos Pro Regular" panose="04020505030E02020A04" pitchFamily="82" charset="0"/>
                <a:cs typeface="Arial" panose="020B0604020202020204" pitchFamily="34" charset="0"/>
              </a:rPr>
            </a:br>
            <a:r>
              <a:rPr lang="en-ZA" sz="4000" spc="-150" dirty="0">
                <a:cs typeface="Arial" panose="020B0604020202020204" pitchFamily="34" charset="0"/>
              </a:rPr>
              <a:t>OBJECTIVES FOR PART - A</a:t>
            </a:r>
            <a:br>
              <a:rPr lang="en-ZA" sz="1200" b="0" u="sng" spc="-150" dirty="0">
                <a:cs typeface="Arial" panose="020B0604020202020204" pitchFamily="34" charset="0"/>
              </a:rPr>
            </a:br>
            <a:br>
              <a:rPr lang="en-ZA" sz="1800" b="0" dirty="0">
                <a:cs typeface="Arial" panose="020B0604020202020204" pitchFamily="34" charset="0"/>
              </a:rPr>
            </a:br>
            <a:endParaRPr lang="en-ZA" sz="1800" b="0" dirty="0">
              <a:cs typeface="Arial" panose="020B0604020202020204" pitchFamily="34" charset="0"/>
            </a:endParaRPr>
          </a:p>
        </p:txBody>
      </p:sp>
    </p:spTree>
    <p:extLst>
      <p:ext uri="{BB962C8B-B14F-4D97-AF65-F5344CB8AC3E}">
        <p14:creationId xmlns:p14="http://schemas.microsoft.com/office/powerpoint/2010/main" val="3512000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31999"/>
          </a:xfrm>
        </p:spPr>
        <p:txBody>
          <a:bodyPr/>
          <a:lstStyle/>
          <a:p>
            <a:r>
              <a:rPr lang="en-IN" sz="4000" cap="all" dirty="0"/>
              <a:t>  Logistic Regression Analysis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0" y="1214358"/>
            <a:ext cx="5205327" cy="415498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“Accommodates” - decent positive coefficient of </a:t>
            </a:r>
            <a:r>
              <a:rPr lang="en-IN" sz="2400" b="1" u="sng" dirty="0"/>
              <a:t>0.40</a:t>
            </a:r>
            <a:r>
              <a:rPr lang="en-IN" sz="2400" b="1" dirty="0">
                <a:latin typeface="+mj-lt"/>
              </a:rPr>
              <a:t> -</a:t>
            </a:r>
            <a:r>
              <a:rPr lang="en-IN" sz="2400" dirty="0">
                <a:latin typeface="+mj-lt"/>
              </a:rPr>
              <a:t> listings that can accommodate more people are more likely to be luxury.</a:t>
            </a:r>
          </a:p>
          <a:p>
            <a:pPr marL="342900" indent="-342900" algn="just" fontAlgn="base">
              <a:buFont typeface="Arial" panose="020B0604020202020204" pitchFamily="34" charset="0"/>
              <a:buChar char="•"/>
            </a:pPr>
            <a:endParaRPr lang="en-IN" sz="2400" dirty="0">
              <a:latin typeface="+mj-lt"/>
            </a:endParaRPr>
          </a:p>
          <a:p>
            <a:pPr marL="342900" indent="-342900" algn="just">
              <a:buFont typeface="Arial" panose="020B0604020202020204" pitchFamily="34" charset="0"/>
              <a:buChar char="•"/>
            </a:pPr>
            <a:r>
              <a:rPr lang="en-IN" sz="2400" dirty="0">
                <a:latin typeface="+mj-lt"/>
              </a:rPr>
              <a:t>The cancellation policy dummy variables strong negative relationships given their coefficients (around </a:t>
            </a:r>
            <a:r>
              <a:rPr lang="en-IN" sz="2400" b="1" u="sng" dirty="0"/>
              <a:t>-2</a:t>
            </a:r>
            <a:r>
              <a:rPr lang="en-IN" sz="2400" dirty="0"/>
              <a:t> to </a:t>
            </a:r>
            <a:r>
              <a:rPr lang="en-IN" sz="2400" b="1" u="sng" dirty="0"/>
              <a:t>-2.46</a:t>
            </a:r>
            <a:r>
              <a:rPr lang="en-IN" sz="2400" dirty="0"/>
              <a:t>) </a:t>
            </a:r>
            <a:r>
              <a:rPr lang="en-IN" sz="2400" dirty="0">
                <a:latin typeface="+mj-lt"/>
              </a:rPr>
              <a:t>- This can mean that having a strict policy would tend the listing to be more luxurious.</a:t>
            </a:r>
            <a:endParaRPr lang="en-IN" sz="2400" b="1" u="sng" dirty="0">
              <a:latin typeface="+mj-lt"/>
            </a:endParaRPr>
          </a:p>
        </p:txBody>
      </p:sp>
      <p:pic>
        <p:nvPicPr>
          <p:cNvPr id="21506"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C5C4CE54-7FD1-4724-A8AA-FF83C13D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02" y="1065454"/>
            <a:ext cx="6473102"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30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41</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569401" cy="400188"/>
          </a:xfrm>
        </p:spPr>
        <p:txBody>
          <a:bodyPr/>
          <a:lstStyle/>
          <a:p>
            <a:r>
              <a:rPr lang="en-IN" sz="4000" cap="all" dirty="0"/>
              <a:t>  Logistic Regression Analysis : ACCOMMODATES &amp; Cancellation</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688756" y="2604568"/>
            <a:ext cx="10814487" cy="3046988"/>
          </a:xfrm>
          <a:prstGeom prst="rect">
            <a:avLst/>
          </a:prstGeom>
          <a:noFill/>
        </p:spPr>
        <p:txBody>
          <a:bodyPr wrap="square" rtlCol="0">
            <a:spAutoFit/>
          </a:bodyPr>
          <a:lstStyle/>
          <a:p>
            <a:r>
              <a:rPr lang="en-US" sz="2400" dirty="0">
                <a:latin typeface="+mj-lt"/>
              </a:rPr>
              <a:t>If the number of people accommodated </a:t>
            </a:r>
            <a:r>
              <a:rPr lang="en-US" sz="2400" b="1" u="sng" dirty="0">
                <a:latin typeface="+mj-lt"/>
              </a:rPr>
              <a:t>increases</a:t>
            </a:r>
            <a:r>
              <a:rPr lang="en-US" sz="2400" dirty="0">
                <a:latin typeface="+mj-lt"/>
              </a:rPr>
              <a:t> by 1, the logit </a:t>
            </a:r>
            <a:r>
              <a:rPr lang="en-US" sz="2400" b="1" u="sng" dirty="0">
                <a:latin typeface="+mj-lt"/>
              </a:rPr>
              <a:t>increases</a:t>
            </a:r>
            <a:r>
              <a:rPr lang="en-US" sz="2400" dirty="0">
                <a:latin typeface="+mj-lt"/>
              </a:rPr>
              <a:t> by </a:t>
            </a:r>
            <a:r>
              <a:rPr lang="en-US" sz="2400" b="1" u="sng" dirty="0"/>
              <a:t>0.40</a:t>
            </a:r>
            <a:r>
              <a:rPr lang="en-US" sz="2400" dirty="0">
                <a:latin typeface="+mj-lt"/>
              </a:rPr>
              <a:t>.</a:t>
            </a:r>
          </a:p>
          <a:p>
            <a:endParaRPr lang="en-IN" sz="2400" dirty="0">
              <a:latin typeface="+mj-lt"/>
            </a:endParaRPr>
          </a:p>
          <a:p>
            <a:endParaRPr lang="en-IN" sz="2400" dirty="0">
              <a:latin typeface="+mj-lt"/>
            </a:endParaRPr>
          </a:p>
          <a:p>
            <a:r>
              <a:rPr lang="en-IN" sz="2400" dirty="0">
                <a:latin typeface="+mj-lt"/>
              </a:rPr>
              <a:t>If the cancellation policy is:</a:t>
            </a:r>
          </a:p>
          <a:p>
            <a:endParaRPr lang="en-IN" sz="2400" dirty="0">
              <a:latin typeface="+mj-lt"/>
            </a:endParaRPr>
          </a:p>
          <a:p>
            <a:pPr marL="342900" indent="-342900" fontAlgn="base">
              <a:buFont typeface="Arial" panose="020B0604020202020204" pitchFamily="34" charset="0"/>
              <a:buChar char="•"/>
            </a:pPr>
            <a:r>
              <a:rPr lang="en-IN" sz="2400" dirty="0">
                <a:latin typeface="+mj-lt"/>
              </a:rPr>
              <a:t>flexible, then the logit for class being luxury </a:t>
            </a:r>
            <a:r>
              <a:rPr lang="en-IN" sz="2400" b="1" u="sng" dirty="0">
                <a:latin typeface="+mj-lt"/>
              </a:rPr>
              <a:t>decreases</a:t>
            </a:r>
            <a:r>
              <a:rPr lang="en-IN" sz="2400" dirty="0">
                <a:latin typeface="+mj-lt"/>
              </a:rPr>
              <a:t> by </a:t>
            </a:r>
            <a:r>
              <a:rPr lang="en-IN" sz="2400" b="1" u="sng" dirty="0"/>
              <a:t>2.46</a:t>
            </a:r>
          </a:p>
          <a:p>
            <a:pPr marL="342900" indent="-342900" fontAlgn="base">
              <a:buFont typeface="Arial" panose="020B0604020202020204" pitchFamily="34" charset="0"/>
              <a:buChar char="•"/>
            </a:pPr>
            <a:r>
              <a:rPr lang="en-IN" sz="2400" dirty="0">
                <a:latin typeface="+mj-lt"/>
              </a:rPr>
              <a:t>moderate, then the logit for class being luxury </a:t>
            </a:r>
            <a:r>
              <a:rPr lang="en-IN" sz="2400" b="1" u="sng" dirty="0">
                <a:latin typeface="+mj-lt"/>
              </a:rPr>
              <a:t>decreases</a:t>
            </a:r>
            <a:r>
              <a:rPr lang="en-IN" sz="2400" dirty="0">
                <a:latin typeface="+mj-lt"/>
              </a:rPr>
              <a:t> by </a:t>
            </a:r>
            <a:r>
              <a:rPr lang="en-IN" sz="2400" b="1" u="sng" dirty="0"/>
              <a:t>2.37</a:t>
            </a:r>
            <a:endParaRPr lang="en-IN" sz="2400" dirty="0"/>
          </a:p>
          <a:p>
            <a:pPr marL="342900" indent="-342900" fontAlgn="base">
              <a:buFont typeface="Arial" panose="020B0604020202020204" pitchFamily="34" charset="0"/>
              <a:buChar char="•"/>
            </a:pPr>
            <a:r>
              <a:rPr lang="en-IN" sz="2400" dirty="0">
                <a:latin typeface="+mj-lt"/>
              </a:rPr>
              <a:t>strict, then the logit for the class being luxury </a:t>
            </a:r>
            <a:r>
              <a:rPr lang="en-IN" sz="2400" b="1" u="sng" dirty="0">
                <a:latin typeface="+mj-lt"/>
              </a:rPr>
              <a:t>decreases</a:t>
            </a:r>
            <a:r>
              <a:rPr lang="en-IN" sz="2400" dirty="0">
                <a:latin typeface="+mj-lt"/>
              </a:rPr>
              <a:t> by </a:t>
            </a:r>
            <a:r>
              <a:rPr lang="en-IN" sz="2400" b="1" u="sng" dirty="0"/>
              <a:t>2.00</a:t>
            </a:r>
            <a:endParaRPr lang="en-IN" sz="2400" dirty="0"/>
          </a:p>
        </p:txBody>
      </p:sp>
    </p:spTree>
    <p:extLst>
      <p:ext uri="{BB962C8B-B14F-4D97-AF65-F5344CB8AC3E}">
        <p14:creationId xmlns:p14="http://schemas.microsoft.com/office/powerpoint/2010/main" val="11630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42</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622599" y="566952"/>
            <a:ext cx="11337229" cy="432000"/>
          </a:xfrm>
        </p:spPr>
        <p:txBody>
          <a:bodyPr/>
          <a:lstStyle/>
          <a:p>
            <a:r>
              <a:rPr lang="en-IN" sz="4000" cap="all" dirty="0"/>
              <a:t>  Logistic Regression Analysis : Bedrooms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131045" y="1572601"/>
            <a:ext cx="5330283" cy="230832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Bedrooms have the highest positive coefficient of </a:t>
            </a:r>
            <a:r>
              <a:rPr lang="en-IN" sz="2400" b="1" u="sng" dirty="0"/>
              <a:t>1.24</a:t>
            </a:r>
            <a:r>
              <a:rPr lang="en-IN" sz="2400" dirty="0"/>
              <a:t>.</a:t>
            </a:r>
          </a:p>
          <a:p>
            <a:pPr algn="just" fontAlgn="base"/>
            <a:endParaRPr lang="en-IN" sz="2400" dirty="0"/>
          </a:p>
          <a:p>
            <a:pPr marL="342900" indent="-342900" algn="just" fontAlgn="base">
              <a:buFont typeface="Arial" panose="020B0604020202020204" pitchFamily="34" charset="0"/>
              <a:buChar char="•"/>
            </a:pPr>
            <a:r>
              <a:rPr lang="en-IN" sz="2400" dirty="0">
                <a:latin typeface="+mj-lt"/>
              </a:rPr>
              <a:t>For every bedroom more in a listing, the logit for class being luxury </a:t>
            </a:r>
            <a:r>
              <a:rPr lang="en-IN" sz="2400" b="1" u="sng" dirty="0">
                <a:latin typeface="+mj-lt"/>
              </a:rPr>
              <a:t>increases</a:t>
            </a:r>
            <a:r>
              <a:rPr lang="en-IN" sz="2400" dirty="0">
                <a:latin typeface="+mj-lt"/>
              </a:rPr>
              <a:t> by </a:t>
            </a:r>
            <a:r>
              <a:rPr lang="en-IN" sz="2400" b="1" u="sng" dirty="0"/>
              <a:t>1.24</a:t>
            </a:r>
            <a:r>
              <a:rPr lang="en-IN" sz="2400" dirty="0">
                <a:latin typeface="+mj-lt"/>
              </a:rPr>
              <a:t>. </a:t>
            </a:r>
          </a:p>
        </p:txBody>
      </p:sp>
      <p:pic>
        <p:nvPicPr>
          <p:cNvPr id="23554"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B4F17213-ECF1-4AFC-B48D-C445B2E92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611" y="1045120"/>
            <a:ext cx="6192876" cy="492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24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43</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0" y="379141"/>
            <a:ext cx="12065620" cy="619811"/>
          </a:xfrm>
        </p:spPr>
        <p:txBody>
          <a:bodyPr/>
          <a:lstStyle/>
          <a:p>
            <a:r>
              <a:rPr lang="en-IN" sz="4000" cap="all" dirty="0">
                <a:latin typeface="+mn-lt"/>
              </a:rPr>
              <a:t>  </a:t>
            </a:r>
            <a:r>
              <a:rPr lang="en-IN" sz="4000" cap="all" dirty="0"/>
              <a:t>Logistic Regression Analysis : Interaction </a:t>
            </a:r>
            <a:r>
              <a:rPr lang="en-IN" sz="1800" cap="all" dirty="0"/>
              <a:t>(Accommodates*Bedrooms)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0" y="1752850"/>
            <a:ext cx="5330283" cy="4154984"/>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The interaction variable has a coefficient of </a:t>
            </a:r>
            <a:r>
              <a:rPr lang="en-IN" sz="2400" b="1" u="sng" dirty="0"/>
              <a:t>-0.07.</a:t>
            </a:r>
            <a:endParaRPr lang="en-IN" sz="2400" dirty="0"/>
          </a:p>
          <a:p>
            <a:pPr marL="342900" indent="-342900" algn="just" fontAlgn="base">
              <a:buFont typeface="Arial" panose="020B0604020202020204" pitchFamily="34" charset="0"/>
              <a:buChar char="•"/>
            </a:pPr>
            <a:r>
              <a:rPr lang="en-IN" sz="2400" dirty="0">
                <a:latin typeface="+mj-lt"/>
              </a:rPr>
              <a:t>This means that for every 1</a:t>
            </a:r>
          </a:p>
          <a:p>
            <a:pPr marL="914400" lvl="1" indent="-457200" algn="just" fontAlgn="base">
              <a:buFont typeface="+mj-lt"/>
              <a:buAutoNum type="arabicPeriod"/>
            </a:pPr>
            <a:r>
              <a:rPr lang="en-IN" sz="2400" dirty="0">
                <a:latin typeface="+mj-lt"/>
              </a:rPr>
              <a:t>Bedroom more, the number accommodated would contribute to the logit for luxury class </a:t>
            </a:r>
            <a:r>
              <a:rPr lang="en-IN" sz="2400" b="1" u="sng" dirty="0"/>
              <a:t>0.07</a:t>
            </a:r>
            <a:r>
              <a:rPr lang="en-IN" sz="2400" b="1" u="sng" dirty="0">
                <a:latin typeface="+mj-lt"/>
              </a:rPr>
              <a:t> </a:t>
            </a:r>
            <a:r>
              <a:rPr lang="en-IN" sz="2400" dirty="0">
                <a:latin typeface="+mj-lt"/>
              </a:rPr>
              <a:t>less.</a:t>
            </a:r>
          </a:p>
          <a:p>
            <a:pPr marL="914400" lvl="1" indent="-457200" algn="just" fontAlgn="base">
              <a:buFont typeface="+mj-lt"/>
              <a:buAutoNum type="arabicPeriod"/>
            </a:pPr>
            <a:r>
              <a:rPr lang="en-IN" sz="2400" dirty="0">
                <a:latin typeface="+mj-lt"/>
              </a:rPr>
              <a:t>Person accommodated more, bedroom would contribute to logit for luxury class </a:t>
            </a:r>
            <a:r>
              <a:rPr lang="en-IN" sz="2400" b="1" u="sng" dirty="0"/>
              <a:t>0.07</a:t>
            </a:r>
            <a:r>
              <a:rPr lang="en-IN" sz="2400" b="1" u="sng" dirty="0">
                <a:latin typeface="+mj-lt"/>
              </a:rPr>
              <a:t> </a:t>
            </a:r>
            <a:r>
              <a:rPr lang="en-IN" sz="2400" dirty="0">
                <a:latin typeface="+mj-lt"/>
              </a:rPr>
              <a:t>less.</a:t>
            </a:r>
          </a:p>
          <a:p>
            <a:pPr lvl="1" algn="just" fontAlgn="base"/>
            <a:endParaRPr lang="en-IN" sz="2400" dirty="0">
              <a:latin typeface="+mj-lt"/>
            </a:endParaRPr>
          </a:p>
        </p:txBody>
      </p:sp>
      <p:pic>
        <p:nvPicPr>
          <p:cNvPr id="25602" name="Picture 2" descr="https://lh4.googleusercontent.com/Ll1m8-u7y1cvmKMe2o-sP2pY2gZXfXwOV-N6SrVdJyeErOGG2VuV-hm2hS0i6gkJZOhsyzZTa5kouiFBDjTBP6_UWO1MBaj3A0Q2rc7w9Lg6WWGa9MNbZI3lskC4BCs9bbjjBl24XdY">
            <a:extLst>
              <a:ext uri="{FF2B5EF4-FFF2-40B4-BE49-F238E27FC236}">
                <a16:creationId xmlns:a16="http://schemas.microsoft.com/office/drawing/2014/main" id="{D7326694-BF72-43FF-9988-142A9B71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952" y="998951"/>
            <a:ext cx="6266096" cy="498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62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Hypothesis Test : Cancellation</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8819146" y="1283503"/>
            <a:ext cx="2908509" cy="2503179"/>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10066820" y="309151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563726" y="1717117"/>
            <a:ext cx="741510" cy="650711"/>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44</a:t>
            </a:fld>
            <a:endParaRPr lang="en-ZA" dirty="0"/>
          </a:p>
        </p:txBody>
      </p:sp>
      <p:graphicFrame>
        <p:nvGraphicFramePr>
          <p:cNvPr id="14" name="Content Placeholder 6">
            <a:extLst>
              <a:ext uri="{FF2B5EF4-FFF2-40B4-BE49-F238E27FC236}">
                <a16:creationId xmlns:a16="http://schemas.microsoft.com/office/drawing/2014/main" id="{DB77690D-AB6D-452B-B2BB-CE9A5668D438}"/>
              </a:ext>
            </a:extLst>
          </p:cNvPr>
          <p:cNvGraphicFramePr>
            <a:graphicFrameLocks noGrp="1"/>
          </p:cNvGraphicFramePr>
          <p:nvPr>
            <p:ph sz="half" idx="1"/>
            <p:extLst>
              <p:ext uri="{D42A27DB-BD31-4B8C-83A1-F6EECF244321}">
                <p14:modId xmlns:p14="http://schemas.microsoft.com/office/powerpoint/2010/main" val="3027377493"/>
              </p:ext>
            </p:extLst>
          </p:nvPr>
        </p:nvGraphicFramePr>
        <p:xfrm>
          <a:off x="355013" y="902356"/>
          <a:ext cx="7722187" cy="5955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3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0" y="293414"/>
            <a:ext cx="9111479" cy="432000"/>
          </a:xfrm>
        </p:spPr>
        <p:txBody>
          <a:bodyPr/>
          <a:lstStyle/>
          <a:p>
            <a:r>
              <a:rPr lang="en-ZA" sz="4000" cap="all" dirty="0"/>
              <a:t>Hypothesis Test : TV</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9083842" y="1006093"/>
            <a:ext cx="2643814" cy="227537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10153443" y="276978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0635916" y="1502272"/>
            <a:ext cx="873706" cy="76671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45</a:t>
            </a:fld>
            <a:endParaRPr lang="en-ZA" dirty="0"/>
          </a:p>
        </p:txBody>
      </p:sp>
      <p:graphicFrame>
        <p:nvGraphicFramePr>
          <p:cNvPr id="10" name="Content Placeholder 6">
            <a:extLst>
              <a:ext uri="{FF2B5EF4-FFF2-40B4-BE49-F238E27FC236}">
                <a16:creationId xmlns:a16="http://schemas.microsoft.com/office/drawing/2014/main" id="{20400E2B-8063-4870-910A-CC3415170CFB}"/>
              </a:ext>
            </a:extLst>
          </p:cNvPr>
          <p:cNvGraphicFramePr>
            <a:graphicFrameLocks/>
          </p:cNvGraphicFramePr>
          <p:nvPr>
            <p:extLst>
              <p:ext uri="{D42A27DB-BD31-4B8C-83A1-F6EECF244321}">
                <p14:modId xmlns:p14="http://schemas.microsoft.com/office/powerpoint/2010/main" val="1878796316"/>
              </p:ext>
            </p:extLst>
          </p:nvPr>
        </p:nvGraphicFramePr>
        <p:xfrm>
          <a:off x="355013" y="902356"/>
          <a:ext cx="7722187" cy="5955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161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6806" y="361989"/>
            <a:ext cx="9111479" cy="432000"/>
          </a:xfrm>
        </p:spPr>
        <p:txBody>
          <a:bodyPr/>
          <a:lstStyle/>
          <a:p>
            <a:r>
              <a:rPr lang="en-ZA" sz="4000" cap="all" dirty="0"/>
              <a:t>Model Evaluation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14809" y="2227216"/>
            <a:ext cx="7620860" cy="5202422"/>
          </a:xfrm>
        </p:spPr>
        <p:txBody>
          <a:bodyPr/>
          <a:lstStyle/>
          <a:p>
            <a:pPr fontAlgn="base"/>
            <a:r>
              <a:rPr lang="en-IN" sz="2400" dirty="0">
                <a:latin typeface="+mj-lt"/>
              </a:rPr>
              <a:t>We’ve obtained an overall accuracy of </a:t>
            </a:r>
            <a:r>
              <a:rPr lang="en-IN" sz="2400" b="1" u="sng" dirty="0"/>
              <a:t>86.58%. </a:t>
            </a:r>
          </a:p>
          <a:p>
            <a:pPr marL="0" indent="0" fontAlgn="base">
              <a:buNone/>
            </a:pPr>
            <a:endParaRPr lang="en-IN" sz="2400" dirty="0"/>
          </a:p>
          <a:p>
            <a:r>
              <a:rPr lang="en-IN" sz="2400" dirty="0">
                <a:latin typeface="+mj-lt"/>
              </a:rPr>
              <a:t>The regression results were very good for budget listings </a:t>
            </a:r>
            <a:r>
              <a:rPr lang="en-IN" sz="2400" dirty="0"/>
              <a:t>(</a:t>
            </a:r>
            <a:r>
              <a:rPr lang="en-IN" sz="2400" b="1" u="sng" dirty="0"/>
              <a:t>96.44%</a:t>
            </a:r>
            <a:r>
              <a:rPr lang="en-IN" sz="2400" dirty="0"/>
              <a:t>), </a:t>
            </a:r>
            <a:r>
              <a:rPr lang="en-IN" sz="2400" dirty="0">
                <a:latin typeface="+mj-lt"/>
              </a:rPr>
              <a:t>but not very good for luxury </a:t>
            </a:r>
            <a:r>
              <a:rPr lang="en-IN" sz="2400" dirty="0"/>
              <a:t>(</a:t>
            </a:r>
            <a:r>
              <a:rPr lang="en-IN" sz="2400" b="1" u="sng" dirty="0"/>
              <a:t>41.77%</a:t>
            </a:r>
            <a:r>
              <a:rPr lang="en-IN" sz="2400" dirty="0"/>
              <a:t>).</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066762" y="1283503"/>
            <a:ext cx="3660894" cy="315071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889005" y="3742222"/>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46</a:t>
            </a:fld>
            <a:endParaRPr lang="en-ZA" dirty="0"/>
          </a:p>
        </p:txBody>
      </p:sp>
    </p:spTree>
    <p:extLst>
      <p:ext uri="{BB962C8B-B14F-4D97-AF65-F5344CB8AC3E}">
        <p14:creationId xmlns:p14="http://schemas.microsoft.com/office/powerpoint/2010/main" val="652752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47</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Predictions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395185" y="1720840"/>
            <a:ext cx="8210934" cy="3416320"/>
          </a:xfrm>
          <a:prstGeom prst="rect">
            <a:avLst/>
          </a:prstGeom>
          <a:noFill/>
        </p:spPr>
        <p:txBody>
          <a:bodyPr wrap="square" rtlCol="0">
            <a:spAutoFit/>
          </a:bodyPr>
          <a:lstStyle/>
          <a:p>
            <a:pPr marL="342900" indent="-342900" algn="just" fontAlgn="base">
              <a:buFont typeface="Arial" panose="020B0604020202020204" pitchFamily="34" charset="0"/>
              <a:buChar char="•"/>
            </a:pPr>
            <a:r>
              <a:rPr lang="en-IN" sz="2400" dirty="0">
                <a:latin typeface="+mj-lt"/>
              </a:rPr>
              <a:t>We’re interested in finding out what class a listing from Airbnb falls under.</a:t>
            </a:r>
          </a:p>
          <a:p>
            <a:pPr algn="just" fontAlgn="base"/>
            <a:endParaRPr lang="en-IN" sz="2400" dirty="0">
              <a:latin typeface="+mj-lt"/>
            </a:endParaRPr>
          </a:p>
          <a:p>
            <a:pPr marL="342900" indent="-342900" algn="just" fontAlgn="base">
              <a:buFont typeface="Arial" panose="020B0604020202020204" pitchFamily="34" charset="0"/>
              <a:buChar char="•"/>
            </a:pPr>
            <a:r>
              <a:rPr lang="en-IN" sz="2400" dirty="0">
                <a:latin typeface="+mj-lt"/>
              </a:rPr>
              <a:t>Choose values for the independent variables that most commonly occur in the dataset (mode):</a:t>
            </a:r>
          </a:p>
          <a:p>
            <a:pPr marL="342900" indent="-342900" algn="just" fontAlgn="base">
              <a:buFont typeface="Arial" panose="020B0604020202020204" pitchFamily="34" charset="0"/>
              <a:buChar char="•"/>
            </a:pPr>
            <a:endParaRPr lang="en-IN" sz="2400" dirty="0">
              <a:latin typeface="+mj-lt"/>
            </a:endParaRPr>
          </a:p>
          <a:p>
            <a:pPr marL="342900" indent="-342900" algn="just" fontAlgn="base">
              <a:buFont typeface="Arial" panose="020B0604020202020204" pitchFamily="34" charset="0"/>
              <a:buChar char="•"/>
            </a:pPr>
            <a:r>
              <a:rPr lang="en-IN" sz="2400" dirty="0">
                <a:latin typeface="+mj-lt"/>
              </a:rPr>
              <a:t>Based on the large negative constant from the regression analysis, we predict that this will be a budget listing.</a:t>
            </a:r>
          </a:p>
          <a:p>
            <a:pPr marL="342900" indent="-342900" algn="just" fontAlgn="base">
              <a:buFont typeface="Arial" panose="020B0604020202020204" pitchFamily="34" charset="0"/>
              <a:buChar char="•"/>
            </a:pPr>
            <a:endParaRPr lang="en-IN" sz="2400" dirty="0">
              <a:latin typeface="+mj-lt"/>
            </a:endParaRPr>
          </a:p>
        </p:txBody>
      </p:sp>
      <p:pic>
        <p:nvPicPr>
          <p:cNvPr id="26626" name="Picture 2" descr="https://lh3.googleusercontent.com/o0u1OJGUCs3EnfB5dtV2HGazfCK7rJ4AbnFSuaf_-lKrD9rwXKwDzwqDV6XnM9_D9o9SAZWCHNf5AyFttchyCjfUNjJOWIgoOIfOa0YMma4-Vn5xW0uXcTBL17YU7iswelytyKbWer0">
            <a:extLst>
              <a:ext uri="{FF2B5EF4-FFF2-40B4-BE49-F238E27FC236}">
                <a16:creationId xmlns:a16="http://schemas.microsoft.com/office/drawing/2014/main" id="{E0FB67C8-CAF2-455C-8AF2-D621790B6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221" y="2887244"/>
            <a:ext cx="2730435" cy="289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774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6806" y="361989"/>
            <a:ext cx="9111479" cy="432000"/>
          </a:xfrm>
        </p:spPr>
        <p:txBody>
          <a:bodyPr/>
          <a:lstStyle/>
          <a:p>
            <a:r>
              <a:rPr lang="en-ZA" sz="4000" cap="all" dirty="0"/>
              <a:t>Forecasting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14809" y="1833003"/>
            <a:ext cx="7620860" cy="5202422"/>
          </a:xfrm>
        </p:spPr>
        <p:txBody>
          <a:bodyPr/>
          <a:lstStyle/>
          <a:p>
            <a:pPr algn="just" fontAlgn="base"/>
            <a:r>
              <a:rPr lang="en-IN" sz="2400" dirty="0">
                <a:latin typeface="+mj-lt"/>
              </a:rPr>
              <a:t>On substituting these values in the regression formula,  we find the logit (z) as </a:t>
            </a:r>
            <a:r>
              <a:rPr lang="en-IN" sz="2400" b="1" u="sng" dirty="0"/>
              <a:t>-2.28</a:t>
            </a:r>
            <a:r>
              <a:rPr lang="en-IN" sz="2400" dirty="0">
                <a:latin typeface="+mj-lt"/>
              </a:rPr>
              <a:t>. </a:t>
            </a:r>
          </a:p>
          <a:p>
            <a:pPr algn="just" fontAlgn="base"/>
            <a:endParaRPr lang="en-IN" sz="2400" dirty="0">
              <a:latin typeface="+mj-lt"/>
            </a:endParaRPr>
          </a:p>
          <a:p>
            <a:pPr algn="just" fontAlgn="base"/>
            <a:r>
              <a:rPr lang="en-IN" sz="2400" dirty="0">
                <a:latin typeface="+mj-lt"/>
              </a:rPr>
              <a:t>Calculating the probability of the listing being luxury, from the logit, we find it as </a:t>
            </a:r>
            <a:r>
              <a:rPr lang="en-IN" sz="2400" b="1" u="sng" dirty="0"/>
              <a:t>0.09</a:t>
            </a:r>
            <a:r>
              <a:rPr lang="en-IN" sz="2400" dirty="0">
                <a:latin typeface="+mj-lt"/>
              </a:rPr>
              <a:t>.</a:t>
            </a:r>
          </a:p>
          <a:p>
            <a:pPr algn="just" fontAlgn="base"/>
            <a:endParaRPr lang="en-IN" sz="2400" dirty="0">
              <a:latin typeface="+mj-lt"/>
            </a:endParaRPr>
          </a:p>
          <a:p>
            <a:pPr algn="just"/>
            <a:r>
              <a:rPr lang="en-IN" sz="2400" dirty="0">
                <a:latin typeface="+mj-lt"/>
              </a:rPr>
              <a:t>So, our prediction that the listing is budget is </a:t>
            </a:r>
            <a:r>
              <a:rPr lang="en-IN" sz="2400" b="1" u="sng" dirty="0"/>
              <a:t>correct</a:t>
            </a:r>
            <a:r>
              <a:rPr lang="en-IN" sz="2400" dirty="0">
                <a:latin typeface="+mj-lt"/>
              </a:rPr>
              <a:t>.</a:t>
            </a: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066762" y="1283503"/>
            <a:ext cx="3660894" cy="3150711"/>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889005" y="3742222"/>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900573" y="2356603"/>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48</a:t>
            </a:fld>
            <a:endParaRPr lang="en-ZA" dirty="0"/>
          </a:p>
        </p:txBody>
      </p:sp>
    </p:spTree>
    <p:extLst>
      <p:ext uri="{BB962C8B-B14F-4D97-AF65-F5344CB8AC3E}">
        <p14:creationId xmlns:p14="http://schemas.microsoft.com/office/powerpoint/2010/main" val="4111624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49</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Recommendations AND CONCLUSIONS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538619" y="1113742"/>
            <a:ext cx="8894139" cy="1431161"/>
          </a:xfrm>
          <a:prstGeom prst="rect">
            <a:avLst/>
          </a:prstGeom>
          <a:noFill/>
        </p:spPr>
        <p:txBody>
          <a:bodyPr wrap="square" rtlCol="0">
            <a:spAutoFit/>
          </a:bodyPr>
          <a:lstStyle/>
          <a:p>
            <a:pPr marL="285750" indent="-285750" algn="just" fontAlgn="base">
              <a:spcAft>
                <a:spcPts val="1800"/>
              </a:spcAft>
              <a:buFont typeface="Arial" panose="020B0604020202020204" pitchFamily="34" charset="0"/>
              <a:buChar char="•"/>
            </a:pPr>
            <a:r>
              <a:rPr lang="en-IN" sz="2400" dirty="0">
                <a:latin typeface="+mj-lt"/>
              </a:rPr>
              <a:t>NYC has a </a:t>
            </a:r>
            <a:r>
              <a:rPr lang="en-IN" sz="2400" b="1" u="sng" dirty="0">
                <a:latin typeface="+mj-lt"/>
              </a:rPr>
              <a:t>lower</a:t>
            </a:r>
            <a:r>
              <a:rPr lang="en-IN" sz="2400" dirty="0">
                <a:latin typeface="+mj-lt"/>
              </a:rPr>
              <a:t> average score for listings than other major cities – efforts should be made to improve the quality of the listings there.</a:t>
            </a:r>
          </a:p>
          <a:p>
            <a:pPr marL="285750" indent="-285750" algn="just" fontAlgn="base">
              <a:spcAft>
                <a:spcPts val="1800"/>
              </a:spcAft>
              <a:buFont typeface="Arial" panose="020B0604020202020204" pitchFamily="34" charset="0"/>
              <a:buChar char="•"/>
            </a:pPr>
            <a:endParaRPr lang="en-IN" sz="2400" dirty="0">
              <a:latin typeface="+mj-lt"/>
            </a:endParaRPr>
          </a:p>
        </p:txBody>
      </p:sp>
      <p:sp>
        <p:nvSpPr>
          <p:cNvPr id="3" name="TextBox 2">
            <a:extLst>
              <a:ext uri="{FF2B5EF4-FFF2-40B4-BE49-F238E27FC236}">
                <a16:creationId xmlns:a16="http://schemas.microsoft.com/office/drawing/2014/main" id="{72163D94-2812-40B6-9A82-7192EC529080}"/>
              </a:ext>
            </a:extLst>
          </p:cNvPr>
          <p:cNvSpPr txBox="1"/>
          <p:nvPr/>
        </p:nvSpPr>
        <p:spPr>
          <a:xfrm>
            <a:off x="538619" y="2887579"/>
            <a:ext cx="11312486" cy="3046988"/>
          </a:xfrm>
          <a:prstGeom prst="rect">
            <a:avLst/>
          </a:prstGeom>
          <a:noFill/>
        </p:spPr>
        <p:txBody>
          <a:bodyPr wrap="square" rtlCol="0">
            <a:spAutoFit/>
          </a:bodyPr>
          <a:lstStyle/>
          <a:p>
            <a:pPr marL="342900" indent="-342900" algn="just" fontAlgn="base">
              <a:spcAft>
                <a:spcPts val="1800"/>
              </a:spcAft>
              <a:buFont typeface="Arial" panose="020B0604020202020204" pitchFamily="34" charset="0"/>
              <a:buChar char="•"/>
            </a:pPr>
            <a:r>
              <a:rPr lang="en-IN" sz="2400" dirty="0">
                <a:latin typeface="+mj-lt"/>
              </a:rPr>
              <a:t>TV, Air conditioning, Washer, Hot tub, Dish washer, Accommodates, bedrooms are significant factors for determining the categorization of class by the regression model, which has </a:t>
            </a:r>
            <a:r>
              <a:rPr lang="en-IN" sz="2400" b="1" u="sng" dirty="0">
                <a:latin typeface="+mj-lt"/>
              </a:rPr>
              <a:t>86.58% </a:t>
            </a:r>
            <a:r>
              <a:rPr lang="en-IN" sz="2400" dirty="0">
                <a:latin typeface="+mj-lt"/>
              </a:rPr>
              <a:t>of accuracy. </a:t>
            </a:r>
          </a:p>
          <a:p>
            <a:pPr marL="342900" indent="-342900" algn="just" fontAlgn="base">
              <a:spcAft>
                <a:spcPts val="1800"/>
              </a:spcAft>
              <a:buFont typeface="Arial" panose="020B0604020202020204" pitchFamily="34" charset="0"/>
              <a:buChar char="•"/>
            </a:pPr>
            <a:r>
              <a:rPr lang="en-IN" sz="2400" dirty="0">
                <a:latin typeface="+mj-lt"/>
              </a:rPr>
              <a:t>The regression results were very good for budget listings </a:t>
            </a:r>
            <a:r>
              <a:rPr lang="en-IN" sz="2400" b="1" u="sng" dirty="0">
                <a:latin typeface="+mj-lt"/>
              </a:rPr>
              <a:t>(96.44%), </a:t>
            </a:r>
            <a:r>
              <a:rPr lang="en-IN" sz="2400" dirty="0">
                <a:latin typeface="+mj-lt"/>
              </a:rPr>
              <a:t>but not very good for luxury </a:t>
            </a:r>
            <a:r>
              <a:rPr lang="en-IN" sz="2400" b="1" u="sng" dirty="0">
                <a:latin typeface="+mj-lt"/>
              </a:rPr>
              <a:t>(41.77%). </a:t>
            </a:r>
            <a:r>
              <a:rPr lang="en-IN" sz="2400" dirty="0">
                <a:latin typeface="+mj-lt"/>
              </a:rPr>
              <a:t>Having more data could help the model learn better to make more accurate predictions for luxury listings.</a:t>
            </a:r>
          </a:p>
          <a:p>
            <a:endParaRPr lang="en-US" dirty="0"/>
          </a:p>
        </p:txBody>
      </p:sp>
    </p:spTree>
    <p:extLst>
      <p:ext uri="{BB962C8B-B14F-4D97-AF65-F5344CB8AC3E}">
        <p14:creationId xmlns:p14="http://schemas.microsoft.com/office/powerpoint/2010/main" val="188028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9021" y="293414"/>
            <a:ext cx="5472000" cy="432000"/>
          </a:xfrm>
        </p:spPr>
        <p:txBody>
          <a:bodyPr/>
          <a:lstStyle/>
          <a:p>
            <a:r>
              <a:rPr lang="en-ZA" sz="4000" dirty="0"/>
              <a:t>DATA COLLECTION</a:t>
            </a:r>
            <a:endParaRPr lang="en-ZA" sz="4000" dirty="0">
              <a:latin typeface="Lithos Pro Regular" panose="04020505030E02020A04" pitchFamily="82"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19021" y="1274915"/>
            <a:ext cx="6434021" cy="5202422"/>
          </a:xfrm>
        </p:spPr>
        <p:txBody>
          <a:bodyPr/>
          <a:lstStyle/>
          <a:p>
            <a:pPr algn="just" fontAlgn="base"/>
            <a:r>
              <a:rPr lang="en-US" sz="2400" spc="-150" dirty="0">
                <a:latin typeface="+mj-lt"/>
              </a:rPr>
              <a:t>This data was collected with the help of TAs from iSchool’s Data Analytics class.</a:t>
            </a:r>
          </a:p>
          <a:p>
            <a:pPr algn="just" fontAlgn="base"/>
            <a:r>
              <a:rPr lang="en-US" sz="2400" spc="-150" dirty="0">
                <a:latin typeface="+mj-lt"/>
              </a:rPr>
              <a:t>They combined different streams of data from Kaggle and </a:t>
            </a:r>
            <a:r>
              <a:rPr lang="en-US" sz="2400" spc="-150" dirty="0">
                <a:latin typeface="+mj-lt"/>
                <a:hlinkClick r:id="rId2"/>
              </a:rPr>
              <a:t>http://insideairbnb.com/get-the-data.html</a:t>
            </a:r>
            <a:r>
              <a:rPr lang="en-US" sz="2400" spc="-150" dirty="0">
                <a:latin typeface="+mj-lt"/>
              </a:rPr>
              <a:t> </a:t>
            </a:r>
          </a:p>
          <a:p>
            <a:pPr algn="just" fontAlgn="base"/>
            <a:r>
              <a:rPr lang="en-US" sz="2400" spc="-150" dirty="0">
                <a:latin typeface="+mj-lt"/>
              </a:rPr>
              <a:t>No Surveying was done.</a:t>
            </a:r>
            <a:endParaRPr lang="en-ZA" sz="2400" spc="-150" dirty="0">
              <a:solidFill>
                <a:schemeClr val="tx1"/>
              </a:solidFill>
              <a:latin typeface="+mj-lt"/>
            </a:endParaRPr>
          </a:p>
          <a:p>
            <a:pPr algn="just" fontAlgn="base"/>
            <a:endParaRPr lang="en-US" sz="2400" dirty="0">
              <a:latin typeface="+mj-lt"/>
            </a:endParaRPr>
          </a:p>
        </p:txBody>
      </p:sp>
      <p:pic>
        <p:nvPicPr>
          <p:cNvPr id="9" name="Picture Placeholder 8" descr="Image placeholder">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7055038" y="1262115"/>
            <a:ext cx="4904790" cy="4333769"/>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7091640" y="293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0A2811-986E-4EBF-9612-8E79971C972D}"/>
              </a:ext>
            </a:extLst>
          </p:cNvPr>
          <p:cNvSpPr>
            <a:spLocks noGrp="1"/>
          </p:cNvSpPr>
          <p:nvPr>
            <p:ph type="sldNum" sz="quarter" idx="13"/>
          </p:nvPr>
        </p:nvSpPr>
        <p:spPr/>
        <p:txBody>
          <a:bodyPr/>
          <a:lstStyle/>
          <a:p>
            <a:fld id="{19B51A1E-902D-48AF-9020-955120F399B6}" type="slidenum">
              <a:rPr lang="en-ZA" smtClean="0"/>
              <a:pPr/>
              <a:t>50</a:t>
            </a:fld>
            <a:endParaRPr lang="en-ZA" dirty="0"/>
          </a:p>
        </p:txBody>
      </p:sp>
      <p:sp>
        <p:nvSpPr>
          <p:cNvPr id="10" name="Title 1">
            <a:extLst>
              <a:ext uri="{FF2B5EF4-FFF2-40B4-BE49-F238E27FC236}">
                <a16:creationId xmlns:a16="http://schemas.microsoft.com/office/drawing/2014/main" id="{9D7EA963-F1D4-4049-9D70-B7863DCF41A7}"/>
              </a:ext>
            </a:extLst>
          </p:cNvPr>
          <p:cNvSpPr>
            <a:spLocks noGrp="1"/>
          </p:cNvSpPr>
          <p:nvPr>
            <p:ph type="title"/>
          </p:nvPr>
        </p:nvSpPr>
        <p:spPr>
          <a:xfrm>
            <a:off x="538619" y="379141"/>
            <a:ext cx="12065620" cy="619811"/>
          </a:xfrm>
        </p:spPr>
        <p:txBody>
          <a:bodyPr/>
          <a:lstStyle/>
          <a:p>
            <a:r>
              <a:rPr lang="en-IN" sz="4000" cap="all" dirty="0">
                <a:latin typeface="+mn-lt"/>
              </a:rPr>
              <a:t>  </a:t>
            </a:r>
            <a:r>
              <a:rPr lang="en-IN" sz="4000" cap="all" dirty="0"/>
              <a:t>Recommendations AND CONCLUSIONS</a:t>
            </a:r>
            <a:br>
              <a:rPr lang="en-ZA" sz="4000" cap="all" dirty="0"/>
            </a:br>
            <a:endParaRPr lang="en-ZA" sz="1800" cap="all" dirty="0"/>
          </a:p>
        </p:txBody>
      </p:sp>
      <p:sp>
        <p:nvSpPr>
          <p:cNvPr id="5" name="TextBox 4">
            <a:extLst>
              <a:ext uri="{FF2B5EF4-FFF2-40B4-BE49-F238E27FC236}">
                <a16:creationId xmlns:a16="http://schemas.microsoft.com/office/drawing/2014/main" id="{8C6805B2-D590-4E62-A887-248BE6A58425}"/>
              </a:ext>
            </a:extLst>
          </p:cNvPr>
          <p:cNvSpPr txBox="1"/>
          <p:nvPr/>
        </p:nvSpPr>
        <p:spPr>
          <a:xfrm>
            <a:off x="538619" y="1106396"/>
            <a:ext cx="8906170" cy="4708981"/>
          </a:xfrm>
          <a:prstGeom prst="rect">
            <a:avLst/>
          </a:prstGeom>
          <a:noFill/>
        </p:spPr>
        <p:txBody>
          <a:bodyPr wrap="square" rtlCol="0">
            <a:spAutoFit/>
          </a:bodyPr>
          <a:lstStyle/>
          <a:p>
            <a:pPr marL="342900" indent="-342900" algn="just">
              <a:spcAft>
                <a:spcPts val="1800"/>
              </a:spcAft>
              <a:buFont typeface="Arial" panose="020B0604020202020204" pitchFamily="34" charset="0"/>
              <a:buChar char="•"/>
            </a:pPr>
            <a:r>
              <a:rPr lang="en-IN" sz="2400" dirty="0">
                <a:latin typeface="+mj-lt"/>
              </a:rPr>
              <a:t>Airbnb app developers, clients, competitors like Expedia will benefit from this information. </a:t>
            </a:r>
          </a:p>
          <a:p>
            <a:pPr marL="800100" lvl="1" indent="-342900" algn="just">
              <a:spcAft>
                <a:spcPts val="1800"/>
              </a:spcAft>
              <a:buFont typeface="Arial" panose="020B0604020202020204" pitchFamily="34" charset="0"/>
              <a:buChar char="•"/>
            </a:pPr>
            <a:r>
              <a:rPr lang="en-IN" sz="2400" dirty="0">
                <a:latin typeface="+mj-lt"/>
              </a:rPr>
              <a:t>App developers can rely on this model to filter listings to show on the Airbnb mobile and web app.</a:t>
            </a:r>
          </a:p>
          <a:p>
            <a:pPr marL="800100" lvl="1" indent="-342900" algn="just">
              <a:spcAft>
                <a:spcPts val="1800"/>
              </a:spcAft>
              <a:buFont typeface="Arial" panose="020B0604020202020204" pitchFamily="34" charset="0"/>
              <a:buChar char="•"/>
            </a:pPr>
            <a:r>
              <a:rPr lang="en-IN" sz="2400" dirty="0">
                <a:latin typeface="+mj-lt"/>
              </a:rPr>
              <a:t>Customers can more easily find the listings they are looking for using the app, where this model is implemented.</a:t>
            </a:r>
          </a:p>
          <a:p>
            <a:pPr marL="800100" lvl="1" indent="-342900" algn="just">
              <a:spcAft>
                <a:spcPts val="1800"/>
              </a:spcAft>
              <a:buFont typeface="Arial" panose="020B0604020202020204" pitchFamily="34" charset="0"/>
              <a:buChar char="•"/>
            </a:pPr>
            <a:r>
              <a:rPr lang="en-IN" sz="2400" dirty="0">
                <a:latin typeface="+mj-lt"/>
              </a:rPr>
              <a:t>Competitors like Expedia can use this information to see what consumers find luxurious, and try to incorporate it to their listings.    </a:t>
            </a:r>
          </a:p>
          <a:p>
            <a:pPr marL="342900" indent="-342900" algn="just">
              <a:spcAft>
                <a:spcPts val="1800"/>
              </a:spcAft>
              <a:buFont typeface="Arial" panose="020B0604020202020204" pitchFamily="34" charset="0"/>
              <a:buChar char="•"/>
            </a:pPr>
            <a:endParaRPr lang="en-IN" sz="2400" dirty="0">
              <a:latin typeface="+mj-lt"/>
            </a:endParaRPr>
          </a:p>
        </p:txBody>
      </p:sp>
      <p:sp>
        <p:nvSpPr>
          <p:cNvPr id="3" name="TextBox 2">
            <a:extLst>
              <a:ext uri="{FF2B5EF4-FFF2-40B4-BE49-F238E27FC236}">
                <a16:creationId xmlns:a16="http://schemas.microsoft.com/office/drawing/2014/main" id="{4F3697F5-BC12-4918-A72E-143FF121B022}"/>
              </a:ext>
            </a:extLst>
          </p:cNvPr>
          <p:cNvSpPr txBox="1"/>
          <p:nvPr/>
        </p:nvSpPr>
        <p:spPr>
          <a:xfrm>
            <a:off x="457804" y="5181029"/>
            <a:ext cx="11276392" cy="184665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mj-lt"/>
              </a:rPr>
              <a:t>Bedroom can be the biggest influencer in determining the categorization of class, since it has a high coefficient (1.24) and can take values from 0 to 10. So, if Airbnb is looking to expand luxury listings, the first thing they should notice is the number of bedrooms, before the amenities.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72380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placeholder">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678512" y="422356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a:lstStyle/>
          <a:p>
            <a:r>
              <a:rPr lang="en-ZA" dirty="0"/>
              <a:t>+1 23 987 6554</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78512" y="4615862"/>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endParaRPr lang="en-ZA" dirty="0"/>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61653" y="4942435"/>
            <a:ext cx="244786" cy="244786"/>
          </a:xfrm>
          <a:prstGeom prst="rect">
            <a:avLst/>
          </a:prstGeom>
        </p:spPr>
      </p:pic>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p:txBody>
          <a:bodyPr/>
          <a:lstStyle/>
          <a:p>
            <a:endParaRPr lang="en-ZA" dirty="0"/>
          </a:p>
        </p:txBody>
      </p:sp>
      <p:sp>
        <p:nvSpPr>
          <p:cNvPr id="3" name="Text Placeholder 2">
            <a:extLst>
              <a:ext uri="{FF2B5EF4-FFF2-40B4-BE49-F238E27FC236}">
                <a16:creationId xmlns:a16="http://schemas.microsoft.com/office/drawing/2014/main" id="{56FBB3BC-C6EB-49A4-8C2E-3D674D4D6F68}"/>
              </a:ext>
            </a:extLst>
          </p:cNvPr>
          <p:cNvSpPr>
            <a:spLocks noGrp="1"/>
          </p:cNvSpPr>
          <p:nvPr>
            <p:ph type="body" sz="quarter" idx="15"/>
          </p:nvPr>
        </p:nvSpPr>
        <p:spPr/>
        <p:txBody>
          <a:bodyPr/>
          <a:lstStyle/>
          <a:p>
            <a:endParaRPr lang="en-IN"/>
          </a:p>
        </p:txBody>
      </p:sp>
      <p:sp>
        <p:nvSpPr>
          <p:cNvPr id="21" name="Title 2">
            <a:extLst>
              <a:ext uri="{FF2B5EF4-FFF2-40B4-BE49-F238E27FC236}">
                <a16:creationId xmlns:a16="http://schemas.microsoft.com/office/drawing/2014/main" id="{4C2A76DB-C4C5-434F-B7AC-BDA0467C7B01}"/>
              </a:ext>
            </a:extLst>
          </p:cNvPr>
          <p:cNvSpPr>
            <a:spLocks noGrp="1"/>
          </p:cNvSpPr>
          <p:nvPr>
            <p:ph type="ctrTitle"/>
          </p:nvPr>
        </p:nvSpPr>
        <p:spPr>
          <a:xfrm>
            <a:off x="7021604" y="3137231"/>
            <a:ext cx="4534759" cy="2888162"/>
          </a:xfrm>
        </p:spPr>
        <p:txBody>
          <a:bodyPr anchor="ctr"/>
          <a:lstStyle/>
          <a:p>
            <a:pPr>
              <a:lnSpc>
                <a:spcPct val="100000"/>
              </a:lnSpc>
              <a:spcBef>
                <a:spcPts val="600"/>
              </a:spcBef>
              <a:spcAft>
                <a:spcPts val="3600"/>
              </a:spcAft>
            </a:pPr>
            <a:br>
              <a:rPr lang="en-ZA" sz="6000" b="0" dirty="0">
                <a:cs typeface="Arial" panose="020B0604020202020204" pitchFamily="34" charset="0"/>
              </a:rPr>
            </a:br>
            <a:endParaRPr lang="en-ZA" sz="6000" b="0" dirty="0">
              <a:cs typeface="Arial" panose="020B0604020202020204" pitchFamily="34" charset="0"/>
            </a:endParaRPr>
          </a:p>
        </p:txBody>
      </p:sp>
      <p:sp>
        <p:nvSpPr>
          <p:cNvPr id="15" name="Rectangle 14">
            <a:extLst>
              <a:ext uri="{FF2B5EF4-FFF2-40B4-BE49-F238E27FC236}">
                <a16:creationId xmlns:a16="http://schemas.microsoft.com/office/drawing/2014/main" id="{018265D8-51AC-450F-96E9-BE8EE6E61F73}"/>
              </a:ext>
            </a:extLst>
          </p:cNvPr>
          <p:cNvSpPr/>
          <p:nvPr/>
        </p:nvSpPr>
        <p:spPr>
          <a:xfrm>
            <a:off x="7586794" y="3382017"/>
            <a:ext cx="2733184" cy="1538883"/>
          </a:xfrm>
          <a:prstGeom prst="rect">
            <a:avLst/>
          </a:prstGeom>
          <a:noFill/>
        </p:spPr>
        <p:txBody>
          <a:bodyPr wrap="none" lIns="91440" tIns="45720" rIns="91440" bIns="45720">
            <a:spAutoFit/>
          </a:bodyPr>
          <a:lstStyle/>
          <a:p>
            <a:pPr algn="ctr"/>
            <a:endParaRPr lang="en-ZA" sz="5400" b="0" cap="none" spc="0" dirty="0">
              <a:ln w="0"/>
              <a:solidFill>
                <a:schemeClr val="accent1"/>
              </a:solidFill>
              <a:effectLst>
                <a:outerShdw blurRad="38100" dist="25400" dir="5400000" algn="ctr" rotWithShape="0">
                  <a:srgbClr val="6E747A">
                    <a:alpha val="43000"/>
                  </a:srgbClr>
                </a:outerShdw>
              </a:effectLst>
              <a:cs typeface="Arial" panose="020B0604020202020204" pitchFamily="34" charset="0"/>
            </a:endParaRPr>
          </a:p>
          <a:p>
            <a:pPr algn="ctr"/>
            <a:r>
              <a:rPr lang="en-ZA" sz="4000" b="1" cap="none" spc="0" dirty="0">
                <a:ln w="0"/>
                <a:solidFill>
                  <a:schemeClr val="bg1"/>
                </a:solidFill>
                <a:effectLst>
                  <a:outerShdw blurRad="38100" dist="25400" dir="5400000" algn="ctr" rotWithShape="0">
                    <a:srgbClr val="6E747A">
                      <a:alpha val="43000"/>
                    </a:srgbClr>
                  </a:outerShdw>
                </a:effectLst>
                <a:latin typeface="+mj-lt"/>
                <a:cs typeface="Arial" panose="020B0604020202020204" pitchFamily="34" charset="0"/>
              </a:rPr>
              <a:t>Thank You !</a:t>
            </a:r>
            <a:endParaRPr lang="en-IN" sz="4000" b="1" cap="none" spc="0" dirty="0">
              <a:ln w="0"/>
              <a:solidFill>
                <a:schemeClr val="bg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399656" y="191368"/>
            <a:ext cx="11328000" cy="432000"/>
          </a:xfrm>
        </p:spPr>
        <p:txBody>
          <a:bodyPr/>
          <a:lstStyle/>
          <a:p>
            <a:r>
              <a:rPr lang="en-ZA" sz="4000" dirty="0"/>
              <a:t>DESCRIPTION OF VARIABLES</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6</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1489747041"/>
              </p:ext>
            </p:extLst>
          </p:nvPr>
        </p:nvGraphicFramePr>
        <p:xfrm>
          <a:off x="399656" y="681706"/>
          <a:ext cx="11295656" cy="5995725"/>
        </p:xfrm>
        <a:graphic>
          <a:graphicData uri="http://schemas.openxmlformats.org/drawingml/2006/table">
            <a:tbl>
              <a:tblPr firstRow="1" bandRow="1">
                <a:tableStyleId>{6E25E649-3F16-4E02-A733-19D2CDBF48F0}</a:tableStyleId>
              </a:tblPr>
              <a:tblGrid>
                <a:gridCol w="1990358">
                  <a:extLst>
                    <a:ext uri="{9D8B030D-6E8A-4147-A177-3AD203B41FA5}">
                      <a16:colId xmlns:a16="http://schemas.microsoft.com/office/drawing/2014/main" val="3352320267"/>
                    </a:ext>
                  </a:extLst>
                </a:gridCol>
                <a:gridCol w="3930575">
                  <a:extLst>
                    <a:ext uri="{9D8B030D-6E8A-4147-A177-3AD203B41FA5}">
                      <a16:colId xmlns:a16="http://schemas.microsoft.com/office/drawing/2014/main" val="2531736349"/>
                    </a:ext>
                  </a:extLst>
                </a:gridCol>
                <a:gridCol w="2550809">
                  <a:extLst>
                    <a:ext uri="{9D8B030D-6E8A-4147-A177-3AD203B41FA5}">
                      <a16:colId xmlns:a16="http://schemas.microsoft.com/office/drawing/2014/main" val="1499711913"/>
                    </a:ext>
                  </a:extLst>
                </a:gridCol>
                <a:gridCol w="2823914">
                  <a:extLst>
                    <a:ext uri="{9D8B030D-6E8A-4147-A177-3AD203B41FA5}">
                      <a16:colId xmlns:a16="http://schemas.microsoft.com/office/drawing/2014/main" val="2796839221"/>
                    </a:ext>
                  </a:extLst>
                </a:gridCol>
              </a:tblGrid>
              <a:tr h="357783">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394473">
                <a:tc>
                  <a:txBody>
                    <a:bodyPr/>
                    <a:lstStyle/>
                    <a:p>
                      <a:r>
                        <a:rPr lang="en-US" dirty="0"/>
                        <a:t>id</a:t>
                      </a:r>
                    </a:p>
                  </a:txBody>
                  <a:tcPr/>
                </a:tc>
                <a:tc>
                  <a:txBody>
                    <a:bodyPr/>
                    <a:lstStyle/>
                    <a:p>
                      <a:r>
                        <a:rPr lang="en-US" dirty="0"/>
                        <a:t>Serial Number of the listing.</a:t>
                      </a:r>
                    </a:p>
                  </a:txBody>
                  <a:tcPr/>
                </a:tc>
                <a:tc>
                  <a:txBody>
                    <a:bodyPr/>
                    <a:lstStyle/>
                    <a:p>
                      <a:r>
                        <a:rPr lang="en-US" dirty="0"/>
                        <a:t>Numeric</a:t>
                      </a:r>
                    </a:p>
                  </a:txBody>
                  <a:tcPr/>
                </a:tc>
                <a:tc>
                  <a:txBody>
                    <a:bodyPr/>
                    <a:lstStyle/>
                    <a:p>
                      <a:r>
                        <a:rPr lang="en-US" dirty="0"/>
                        <a:t>65659, 2157</a:t>
                      </a:r>
                    </a:p>
                  </a:txBody>
                  <a:tcPr/>
                </a:tc>
                <a:extLst>
                  <a:ext uri="{0D108BD9-81ED-4DB2-BD59-A6C34878D82A}">
                    <a16:rowId xmlns:a16="http://schemas.microsoft.com/office/drawing/2014/main" val="789460065"/>
                  </a:ext>
                </a:extLst>
              </a:tr>
              <a:tr h="394473">
                <a:tc>
                  <a:txBody>
                    <a:bodyPr/>
                    <a:lstStyle/>
                    <a:p>
                      <a:r>
                        <a:rPr lang="en-US" dirty="0" err="1"/>
                        <a:t>property_type</a:t>
                      </a:r>
                      <a:endParaRPr lang="en-US" dirty="0"/>
                    </a:p>
                  </a:txBody>
                  <a:tcPr/>
                </a:tc>
                <a:tc>
                  <a:txBody>
                    <a:bodyPr/>
                    <a:lstStyle/>
                    <a:p>
                      <a:r>
                        <a:rPr lang="en-US" dirty="0"/>
                        <a:t>The type of property the </a:t>
                      </a:r>
                      <a:r>
                        <a:rPr lang="en-US" dirty="0" err="1"/>
                        <a:t>lisiting</a:t>
                      </a:r>
                      <a:r>
                        <a:rPr lang="en-US" dirty="0"/>
                        <a:t> is.</a:t>
                      </a:r>
                    </a:p>
                  </a:txBody>
                  <a:tcPr/>
                </a:tc>
                <a:tc>
                  <a:txBody>
                    <a:bodyPr/>
                    <a:lstStyle/>
                    <a:p>
                      <a:r>
                        <a:rPr lang="en-US" dirty="0"/>
                        <a:t>Categorical</a:t>
                      </a:r>
                    </a:p>
                  </a:txBody>
                  <a:tcPr/>
                </a:tc>
                <a:tc>
                  <a:txBody>
                    <a:bodyPr/>
                    <a:lstStyle/>
                    <a:p>
                      <a:r>
                        <a:rPr lang="en-US" dirty="0"/>
                        <a:t>Apartment, House</a:t>
                      </a:r>
                    </a:p>
                  </a:txBody>
                  <a:tcPr/>
                </a:tc>
                <a:extLst>
                  <a:ext uri="{0D108BD9-81ED-4DB2-BD59-A6C34878D82A}">
                    <a16:rowId xmlns:a16="http://schemas.microsoft.com/office/drawing/2014/main" val="4205336177"/>
                  </a:ext>
                </a:extLst>
              </a:tr>
              <a:tr h="394473">
                <a:tc>
                  <a:txBody>
                    <a:bodyPr/>
                    <a:lstStyle/>
                    <a:p>
                      <a:r>
                        <a:rPr lang="en-US" dirty="0" err="1"/>
                        <a:t>room_type</a:t>
                      </a:r>
                      <a:endParaRPr lang="en-US" dirty="0"/>
                    </a:p>
                  </a:txBody>
                  <a:tcPr/>
                </a:tc>
                <a:tc>
                  <a:txBody>
                    <a:bodyPr/>
                    <a:lstStyle/>
                    <a:p>
                      <a:r>
                        <a:rPr lang="en-US" dirty="0"/>
                        <a:t>The type of room rented out.</a:t>
                      </a:r>
                    </a:p>
                  </a:txBody>
                  <a:tcPr/>
                </a:tc>
                <a:tc>
                  <a:txBody>
                    <a:bodyPr/>
                    <a:lstStyle/>
                    <a:p>
                      <a:r>
                        <a:rPr lang="en-US" dirty="0"/>
                        <a:t>Categorical</a:t>
                      </a:r>
                    </a:p>
                  </a:txBody>
                  <a:tcPr/>
                </a:tc>
                <a:tc>
                  <a:txBody>
                    <a:bodyPr/>
                    <a:lstStyle/>
                    <a:p>
                      <a:r>
                        <a:rPr lang="en-US" dirty="0"/>
                        <a:t>Entire Home/apt, Private room</a:t>
                      </a:r>
                    </a:p>
                  </a:txBody>
                  <a:tcPr/>
                </a:tc>
                <a:extLst>
                  <a:ext uri="{0D108BD9-81ED-4DB2-BD59-A6C34878D82A}">
                    <a16:rowId xmlns:a16="http://schemas.microsoft.com/office/drawing/2014/main" val="2095692900"/>
                  </a:ext>
                </a:extLst>
              </a:tr>
              <a:tr h="394473">
                <a:tc>
                  <a:txBody>
                    <a:bodyPr/>
                    <a:lstStyle/>
                    <a:p>
                      <a:r>
                        <a:rPr lang="en-US" dirty="0"/>
                        <a:t>amenities</a:t>
                      </a:r>
                    </a:p>
                  </a:txBody>
                  <a:tcPr/>
                </a:tc>
                <a:tc>
                  <a:txBody>
                    <a:bodyPr/>
                    <a:lstStyle/>
                    <a:p>
                      <a:r>
                        <a:rPr lang="en-US" dirty="0"/>
                        <a:t>Lists out all the amenities that are available in the room.</a:t>
                      </a:r>
                    </a:p>
                  </a:txBody>
                  <a:tcPr/>
                </a:tc>
                <a:tc>
                  <a:txBody>
                    <a:bodyPr/>
                    <a:lstStyle/>
                    <a:p>
                      <a:r>
                        <a:rPr lang="en-US" dirty="0"/>
                        <a:t>Categorical</a:t>
                      </a:r>
                    </a:p>
                  </a:txBody>
                  <a:tcPr/>
                </a:tc>
                <a:tc>
                  <a:txBody>
                    <a:bodyPr/>
                    <a:lstStyle/>
                    <a:p>
                      <a:r>
                        <a:rPr lang="en-US" dirty="0"/>
                        <a:t>{</a:t>
                      </a:r>
                      <a:r>
                        <a:rPr lang="en-US" dirty="0" err="1"/>
                        <a:t>Internet,"Wireless</a:t>
                      </a:r>
                      <a:r>
                        <a:rPr lang="en-US" dirty="0"/>
                        <a:t> </a:t>
                      </a:r>
                      <a:r>
                        <a:rPr lang="en-US" dirty="0" err="1"/>
                        <a:t>Internet",Kitchen,"Pets</a:t>
                      </a:r>
                      <a:r>
                        <a:rPr lang="en-US" dirty="0"/>
                        <a:t> </a:t>
                      </a:r>
                      <a:r>
                        <a:rPr lang="en-US" dirty="0" err="1"/>
                        <a:t>allowed","Family</a:t>
                      </a:r>
                      <a:r>
                        <a:rPr lang="en-US" dirty="0"/>
                        <a:t>/kid </a:t>
                      </a:r>
                      <a:r>
                        <a:rPr lang="en-US" dirty="0" err="1"/>
                        <a:t>friendly",Washer,Dryer,"First</a:t>
                      </a:r>
                      <a:r>
                        <a:rPr lang="en-US" dirty="0"/>
                        <a:t> aid </a:t>
                      </a:r>
                      <a:r>
                        <a:rPr lang="en-US" dirty="0" err="1"/>
                        <a:t>kit","Fire</a:t>
                      </a:r>
                      <a:r>
                        <a:rPr lang="en-US" dirty="0"/>
                        <a:t> </a:t>
                      </a:r>
                      <a:r>
                        <a:rPr lang="en-US" dirty="0" err="1"/>
                        <a:t>extinguisher",Essentials</a:t>
                      </a:r>
                      <a:r>
                        <a:rPr lang="en-US" dirty="0"/>
                        <a:t>}</a:t>
                      </a:r>
                    </a:p>
                  </a:txBody>
                  <a:tcPr/>
                </a:tc>
                <a:extLst>
                  <a:ext uri="{0D108BD9-81ED-4DB2-BD59-A6C34878D82A}">
                    <a16:rowId xmlns:a16="http://schemas.microsoft.com/office/drawing/2014/main" val="1171113313"/>
                  </a:ext>
                </a:extLst>
              </a:tr>
              <a:tr h="394473">
                <a:tc>
                  <a:txBody>
                    <a:bodyPr/>
                    <a:lstStyle/>
                    <a:p>
                      <a:r>
                        <a:rPr lang="en-US" dirty="0" err="1"/>
                        <a:t>accomodates</a:t>
                      </a:r>
                      <a:endParaRPr lang="en-US" dirty="0"/>
                    </a:p>
                  </a:txBody>
                  <a:tcPr/>
                </a:tc>
                <a:tc>
                  <a:txBody>
                    <a:bodyPr/>
                    <a:lstStyle/>
                    <a:p>
                      <a:r>
                        <a:rPr lang="en-US" dirty="0"/>
                        <a:t>The number of people that this listing </a:t>
                      </a:r>
                      <a:r>
                        <a:rPr lang="en-US" dirty="0" err="1"/>
                        <a:t>accomodates</a:t>
                      </a:r>
                      <a:r>
                        <a:rPr lang="en-US" dirty="0"/>
                        <a:t>.</a:t>
                      </a:r>
                    </a:p>
                  </a:txBody>
                  <a:tcPr/>
                </a:tc>
                <a:tc>
                  <a:txBody>
                    <a:bodyPr/>
                    <a:lstStyle/>
                    <a:p>
                      <a:r>
                        <a:rPr lang="en-US" dirty="0"/>
                        <a:t>Numeric</a:t>
                      </a:r>
                    </a:p>
                  </a:txBody>
                  <a:tcPr/>
                </a:tc>
                <a:tc>
                  <a:txBody>
                    <a:bodyPr/>
                    <a:lstStyle/>
                    <a:p>
                      <a:r>
                        <a:rPr lang="en-US" dirty="0"/>
                        <a:t>2, 4, 1</a:t>
                      </a:r>
                    </a:p>
                  </a:txBody>
                  <a:tcPr/>
                </a:tc>
                <a:extLst>
                  <a:ext uri="{0D108BD9-81ED-4DB2-BD59-A6C34878D82A}">
                    <a16:rowId xmlns:a16="http://schemas.microsoft.com/office/drawing/2014/main" val="429719095"/>
                  </a:ext>
                </a:extLst>
              </a:tr>
              <a:tr h="394473">
                <a:tc>
                  <a:txBody>
                    <a:bodyPr/>
                    <a:lstStyle/>
                    <a:p>
                      <a:r>
                        <a:rPr lang="en-US" dirty="0"/>
                        <a:t>bathrooms</a:t>
                      </a:r>
                    </a:p>
                  </a:txBody>
                  <a:tcPr/>
                </a:tc>
                <a:tc>
                  <a:txBody>
                    <a:bodyPr/>
                    <a:lstStyle/>
                    <a:p>
                      <a:r>
                        <a:rPr lang="en-US" dirty="0"/>
                        <a:t>The number of bathrooms in this listing.</a:t>
                      </a:r>
                    </a:p>
                  </a:txBody>
                  <a:tcPr/>
                </a:tc>
                <a:tc>
                  <a:txBody>
                    <a:bodyPr/>
                    <a:lstStyle/>
                    <a:p>
                      <a:r>
                        <a:rPr lang="en-US" dirty="0"/>
                        <a:t>Numeric</a:t>
                      </a:r>
                    </a:p>
                  </a:txBody>
                  <a:tcPr/>
                </a:tc>
                <a:tc>
                  <a:txBody>
                    <a:bodyPr/>
                    <a:lstStyle/>
                    <a:p>
                      <a:r>
                        <a:rPr lang="en-US" dirty="0"/>
                        <a:t>1, 2, 6</a:t>
                      </a:r>
                    </a:p>
                  </a:txBody>
                  <a:tcPr/>
                </a:tc>
                <a:extLst>
                  <a:ext uri="{0D108BD9-81ED-4DB2-BD59-A6C34878D82A}">
                    <a16:rowId xmlns:a16="http://schemas.microsoft.com/office/drawing/2014/main" val="1994521556"/>
                  </a:ext>
                </a:extLst>
              </a:tr>
              <a:tr h="394473">
                <a:tc>
                  <a:txBody>
                    <a:bodyPr/>
                    <a:lstStyle/>
                    <a:p>
                      <a:r>
                        <a:rPr lang="en-US" dirty="0" err="1"/>
                        <a:t>bed_type</a:t>
                      </a:r>
                      <a:endParaRPr lang="en-US" dirty="0"/>
                    </a:p>
                  </a:txBody>
                  <a:tcPr/>
                </a:tc>
                <a:tc>
                  <a:txBody>
                    <a:bodyPr/>
                    <a:lstStyle/>
                    <a:p>
                      <a:r>
                        <a:rPr lang="en-US" dirty="0"/>
                        <a:t>The type of bedding in this listing.</a:t>
                      </a:r>
                    </a:p>
                  </a:txBody>
                  <a:tcPr/>
                </a:tc>
                <a:tc>
                  <a:txBody>
                    <a:bodyPr/>
                    <a:lstStyle/>
                    <a:p>
                      <a:r>
                        <a:rPr lang="en-US" dirty="0"/>
                        <a:t>Categorical</a:t>
                      </a:r>
                    </a:p>
                  </a:txBody>
                  <a:tcPr/>
                </a:tc>
                <a:tc>
                  <a:txBody>
                    <a:bodyPr/>
                    <a:lstStyle/>
                    <a:p>
                      <a:r>
                        <a:rPr lang="en-US" dirty="0"/>
                        <a:t>Airbed, Pull-out-sofa</a:t>
                      </a:r>
                    </a:p>
                  </a:txBody>
                  <a:tcPr/>
                </a:tc>
                <a:extLst>
                  <a:ext uri="{0D108BD9-81ED-4DB2-BD59-A6C34878D82A}">
                    <a16:rowId xmlns:a16="http://schemas.microsoft.com/office/drawing/2014/main" val="525072268"/>
                  </a:ext>
                </a:extLst>
              </a:tr>
              <a:tr h="394473">
                <a:tc>
                  <a:txBody>
                    <a:bodyPr/>
                    <a:lstStyle/>
                    <a:p>
                      <a:r>
                        <a:rPr lang="en-US" dirty="0" err="1"/>
                        <a:t>cancelation_policy</a:t>
                      </a:r>
                      <a:endParaRPr lang="en-US" dirty="0"/>
                    </a:p>
                  </a:txBody>
                  <a:tcPr/>
                </a:tc>
                <a:tc>
                  <a:txBody>
                    <a:bodyPr/>
                    <a:lstStyle/>
                    <a:p>
                      <a:r>
                        <a:rPr lang="en-US" dirty="0"/>
                        <a:t>The cancellation policy on the listing.</a:t>
                      </a:r>
                    </a:p>
                  </a:txBody>
                  <a:tcPr/>
                </a:tc>
                <a:tc>
                  <a:txBody>
                    <a:bodyPr/>
                    <a:lstStyle/>
                    <a:p>
                      <a:r>
                        <a:rPr lang="en-US" dirty="0"/>
                        <a:t>Categorical</a:t>
                      </a:r>
                    </a:p>
                  </a:txBody>
                  <a:tcPr/>
                </a:tc>
                <a:tc>
                  <a:txBody>
                    <a:bodyPr/>
                    <a:lstStyle/>
                    <a:p>
                      <a:r>
                        <a:rPr lang="en-US" dirty="0"/>
                        <a:t>flexible, strict</a:t>
                      </a:r>
                    </a:p>
                  </a:txBody>
                  <a:tcPr/>
                </a:tc>
                <a:extLst>
                  <a:ext uri="{0D108BD9-81ED-4DB2-BD59-A6C34878D82A}">
                    <a16:rowId xmlns:a16="http://schemas.microsoft.com/office/drawing/2014/main" val="3471506872"/>
                  </a:ext>
                </a:extLst>
              </a:tr>
              <a:tr h="394473">
                <a:tc>
                  <a:txBody>
                    <a:bodyPr/>
                    <a:lstStyle/>
                    <a:p>
                      <a:r>
                        <a:rPr lang="en-US" dirty="0" err="1"/>
                        <a:t>cleaning_fee</a:t>
                      </a:r>
                      <a:endParaRPr lang="en-US" dirty="0"/>
                    </a:p>
                  </a:txBody>
                  <a:tcPr/>
                </a:tc>
                <a:tc>
                  <a:txBody>
                    <a:bodyPr/>
                    <a:lstStyle/>
                    <a:p>
                      <a:r>
                        <a:rPr lang="en-US" dirty="0"/>
                        <a:t>Whether a cleaning fee will be accrued or not.</a:t>
                      </a:r>
                    </a:p>
                  </a:txBody>
                  <a:tcPr/>
                </a:tc>
                <a:tc>
                  <a:txBody>
                    <a:bodyPr/>
                    <a:lstStyle/>
                    <a:p>
                      <a:r>
                        <a:rPr lang="en-US" dirty="0"/>
                        <a:t>Categorical</a:t>
                      </a:r>
                    </a:p>
                  </a:txBody>
                  <a:tcPr/>
                </a:tc>
                <a:tc>
                  <a:txBody>
                    <a:bodyPr/>
                    <a:lstStyle/>
                    <a:p>
                      <a:r>
                        <a:rPr lang="en-US" dirty="0"/>
                        <a:t>TRUE, FALSE</a:t>
                      </a:r>
                    </a:p>
                  </a:txBody>
                  <a:tcPr/>
                </a:tc>
                <a:extLst>
                  <a:ext uri="{0D108BD9-81ED-4DB2-BD59-A6C34878D82A}">
                    <a16:rowId xmlns:a16="http://schemas.microsoft.com/office/drawing/2014/main" val="3691984025"/>
                  </a:ext>
                </a:extLst>
              </a:tr>
            </a:tbl>
          </a:graphicData>
        </a:graphic>
      </p:graphicFrame>
    </p:spTree>
    <p:extLst>
      <p:ext uri="{BB962C8B-B14F-4D97-AF65-F5344CB8AC3E}">
        <p14:creationId xmlns:p14="http://schemas.microsoft.com/office/powerpoint/2010/main" val="257542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7</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4085417510"/>
              </p:ext>
            </p:extLst>
          </p:nvPr>
        </p:nvGraphicFramePr>
        <p:xfrm>
          <a:off x="271319" y="281518"/>
          <a:ext cx="11456337" cy="6126480"/>
        </p:xfrm>
        <a:graphic>
          <a:graphicData uri="http://schemas.openxmlformats.org/drawingml/2006/table">
            <a:tbl>
              <a:tblPr firstRow="1" bandRow="1">
                <a:tableStyleId>{6E25E649-3F16-4E02-A733-19D2CDBF48F0}</a:tableStyleId>
              </a:tblPr>
              <a:tblGrid>
                <a:gridCol w="2118955">
                  <a:extLst>
                    <a:ext uri="{9D8B030D-6E8A-4147-A177-3AD203B41FA5}">
                      <a16:colId xmlns:a16="http://schemas.microsoft.com/office/drawing/2014/main" val="3352320267"/>
                    </a:ext>
                  </a:extLst>
                </a:gridCol>
                <a:gridCol w="3895073">
                  <a:extLst>
                    <a:ext uri="{9D8B030D-6E8A-4147-A177-3AD203B41FA5}">
                      <a16:colId xmlns:a16="http://schemas.microsoft.com/office/drawing/2014/main" val="2531736349"/>
                    </a:ext>
                  </a:extLst>
                </a:gridCol>
                <a:gridCol w="2590916">
                  <a:extLst>
                    <a:ext uri="{9D8B030D-6E8A-4147-A177-3AD203B41FA5}">
                      <a16:colId xmlns:a16="http://schemas.microsoft.com/office/drawing/2014/main" val="1499711913"/>
                    </a:ext>
                  </a:extLst>
                </a:gridCol>
                <a:gridCol w="2851393">
                  <a:extLst>
                    <a:ext uri="{9D8B030D-6E8A-4147-A177-3AD203B41FA5}">
                      <a16:colId xmlns:a16="http://schemas.microsoft.com/office/drawing/2014/main" val="2796839221"/>
                    </a:ext>
                  </a:extLst>
                </a:gridCol>
              </a:tblGrid>
              <a:tr h="313429">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292060">
                <a:tc>
                  <a:txBody>
                    <a:bodyPr/>
                    <a:lstStyle/>
                    <a:p>
                      <a:r>
                        <a:rPr lang="en-US" dirty="0"/>
                        <a:t>city</a:t>
                      </a:r>
                    </a:p>
                  </a:txBody>
                  <a:tcPr/>
                </a:tc>
                <a:tc>
                  <a:txBody>
                    <a:bodyPr/>
                    <a:lstStyle/>
                    <a:p>
                      <a:r>
                        <a:rPr lang="en-US" dirty="0"/>
                        <a:t>The city in which the listing is located in</a:t>
                      </a:r>
                    </a:p>
                  </a:txBody>
                  <a:tcPr/>
                </a:tc>
                <a:tc>
                  <a:txBody>
                    <a:bodyPr/>
                    <a:lstStyle/>
                    <a:p>
                      <a:r>
                        <a:rPr lang="en-US" dirty="0"/>
                        <a:t>Categorical</a:t>
                      </a:r>
                    </a:p>
                  </a:txBody>
                  <a:tcPr/>
                </a:tc>
                <a:tc>
                  <a:txBody>
                    <a:bodyPr/>
                    <a:lstStyle/>
                    <a:p>
                      <a:r>
                        <a:rPr lang="en-US" dirty="0"/>
                        <a:t>NYC, Boston</a:t>
                      </a:r>
                    </a:p>
                    <a:p>
                      <a:r>
                        <a:rPr lang="en-US" dirty="0"/>
                        <a:t> </a:t>
                      </a:r>
                    </a:p>
                  </a:txBody>
                  <a:tcPr/>
                </a:tc>
                <a:extLst>
                  <a:ext uri="{0D108BD9-81ED-4DB2-BD59-A6C34878D82A}">
                    <a16:rowId xmlns:a16="http://schemas.microsoft.com/office/drawing/2014/main" val="789460065"/>
                  </a:ext>
                </a:extLst>
              </a:tr>
              <a:tr h="548501">
                <a:tc>
                  <a:txBody>
                    <a:bodyPr/>
                    <a:lstStyle/>
                    <a:p>
                      <a:r>
                        <a:rPr lang="en-US" dirty="0"/>
                        <a:t>description</a:t>
                      </a:r>
                    </a:p>
                  </a:txBody>
                  <a:tcPr/>
                </a:tc>
                <a:tc>
                  <a:txBody>
                    <a:bodyPr/>
                    <a:lstStyle/>
                    <a:p>
                      <a:r>
                        <a:rPr lang="en-US" dirty="0"/>
                        <a:t>The description of the listing given on the website/app</a:t>
                      </a:r>
                    </a:p>
                  </a:txBody>
                  <a:tcPr/>
                </a:tc>
                <a:tc>
                  <a:txBody>
                    <a:bodyPr/>
                    <a:lstStyle/>
                    <a:p>
                      <a:r>
                        <a:rPr lang="en-US" dirty="0"/>
                        <a:t>Categorical (Text)</a:t>
                      </a:r>
                    </a:p>
                  </a:txBody>
                  <a:tcPr/>
                </a:tc>
                <a:tc>
                  <a:txBody>
                    <a:bodyPr/>
                    <a:lstStyle/>
                    <a:p>
                      <a:r>
                        <a:rPr lang="en-US" dirty="0"/>
                        <a:t>Clean, calm and bright one </a:t>
                      </a:r>
                    </a:p>
                  </a:txBody>
                  <a:tcPr/>
                </a:tc>
                <a:extLst>
                  <a:ext uri="{0D108BD9-81ED-4DB2-BD59-A6C34878D82A}">
                    <a16:rowId xmlns:a16="http://schemas.microsoft.com/office/drawing/2014/main" val="4205336177"/>
                  </a:ext>
                </a:extLst>
              </a:tr>
              <a:tr h="548501">
                <a:tc>
                  <a:txBody>
                    <a:bodyPr/>
                    <a:lstStyle/>
                    <a:p>
                      <a:r>
                        <a:rPr lang="en-US" dirty="0" err="1"/>
                        <a:t>first_review</a:t>
                      </a:r>
                      <a:endParaRPr lang="en-US" dirty="0"/>
                    </a:p>
                  </a:txBody>
                  <a:tcPr/>
                </a:tc>
                <a:tc>
                  <a:txBody>
                    <a:bodyPr/>
                    <a:lstStyle/>
                    <a:p>
                      <a:r>
                        <a:rPr lang="en-US" dirty="0"/>
                        <a:t>When the listing was first reviewed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 (Date)</a:t>
                      </a:r>
                    </a:p>
                    <a:p>
                      <a:endParaRPr lang="en-US" dirty="0"/>
                    </a:p>
                  </a:txBody>
                  <a:tcPr/>
                </a:tc>
                <a:tc>
                  <a:txBody>
                    <a:bodyPr/>
                    <a:lstStyle/>
                    <a:p>
                      <a:r>
                        <a:rPr lang="en-US" dirty="0"/>
                        <a:t>8/1/2017, 10/10/2014</a:t>
                      </a:r>
                    </a:p>
                  </a:txBody>
                  <a:tcPr/>
                </a:tc>
                <a:extLst>
                  <a:ext uri="{0D108BD9-81ED-4DB2-BD59-A6C34878D82A}">
                    <a16:rowId xmlns:a16="http://schemas.microsoft.com/office/drawing/2014/main" val="2095692900"/>
                  </a:ext>
                </a:extLst>
              </a:tr>
              <a:tr h="548501">
                <a:tc>
                  <a:txBody>
                    <a:bodyPr/>
                    <a:lstStyle/>
                    <a:p>
                      <a:r>
                        <a:rPr lang="en-US" dirty="0" err="1"/>
                        <a:t>host_has_profile_pic</a:t>
                      </a:r>
                      <a:endParaRPr lang="en-US" dirty="0"/>
                    </a:p>
                  </a:txBody>
                  <a:tcPr/>
                </a:tc>
                <a:tc>
                  <a:txBody>
                    <a:bodyPr/>
                    <a:lstStyle/>
                    <a:p>
                      <a:r>
                        <a:rPr lang="en-US" dirty="0"/>
                        <a:t>Whether or not the host has a profile picture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f</a:t>
                      </a:r>
                    </a:p>
                  </a:txBody>
                  <a:tcPr/>
                </a:tc>
                <a:extLst>
                  <a:ext uri="{0D108BD9-81ED-4DB2-BD59-A6C34878D82A}">
                    <a16:rowId xmlns:a16="http://schemas.microsoft.com/office/drawing/2014/main" val="1171113313"/>
                  </a:ext>
                </a:extLst>
              </a:tr>
              <a:tr h="548501">
                <a:tc>
                  <a:txBody>
                    <a:bodyPr/>
                    <a:lstStyle/>
                    <a:p>
                      <a:r>
                        <a:rPr lang="en-US" dirty="0" err="1"/>
                        <a:t>host_response_rate</a:t>
                      </a:r>
                      <a:endParaRPr lang="en-US" dirty="0"/>
                    </a:p>
                  </a:txBody>
                  <a:tcPr/>
                </a:tc>
                <a:tc>
                  <a:txBody>
                    <a:bodyPr/>
                    <a:lstStyle/>
                    <a:p>
                      <a:r>
                        <a:rPr lang="en-US" dirty="0"/>
                        <a:t>The percentage of times the host has responded to previous queries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 (Percentage)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87%, 100%</a:t>
                      </a:r>
                    </a:p>
                  </a:txBody>
                  <a:tcPr/>
                </a:tc>
                <a:extLst>
                  <a:ext uri="{0D108BD9-81ED-4DB2-BD59-A6C34878D82A}">
                    <a16:rowId xmlns:a16="http://schemas.microsoft.com/office/drawing/2014/main" val="848376282"/>
                  </a:ext>
                </a:extLst>
              </a:tr>
              <a:tr h="548501">
                <a:tc>
                  <a:txBody>
                    <a:bodyPr/>
                    <a:lstStyle/>
                    <a:p>
                      <a:r>
                        <a:rPr lang="en-US" dirty="0" err="1"/>
                        <a:t>host_since</a:t>
                      </a:r>
                      <a:endParaRPr lang="en-US" dirty="0"/>
                    </a:p>
                  </a:txBody>
                  <a:tcPr/>
                </a:tc>
                <a:tc>
                  <a:txBody>
                    <a:bodyPr/>
                    <a:lstStyle/>
                    <a:p>
                      <a:r>
                        <a:rPr lang="en-US" dirty="0"/>
                        <a:t>The date from which the host has been listing a property on Airbnb</a:t>
                      </a:r>
                    </a:p>
                  </a:txBody>
                  <a:tcPr/>
                </a:tc>
                <a:tc>
                  <a:txBody>
                    <a:bodyPr/>
                    <a:lstStyle/>
                    <a:p>
                      <a:r>
                        <a:rPr lang="en-US" dirty="0"/>
                        <a:t>Categorical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1/23/2016, 9/30/2013</a:t>
                      </a:r>
                    </a:p>
                  </a:txBody>
                  <a:tcPr/>
                </a:tc>
                <a:extLst>
                  <a:ext uri="{0D108BD9-81ED-4DB2-BD59-A6C34878D82A}">
                    <a16:rowId xmlns:a16="http://schemas.microsoft.com/office/drawing/2014/main" val="429719095"/>
                  </a:ext>
                </a:extLst>
              </a:tr>
              <a:tr h="548501">
                <a:tc>
                  <a:txBody>
                    <a:bodyPr/>
                    <a:lstStyle/>
                    <a:p>
                      <a:r>
                        <a:rPr lang="en-US" dirty="0" err="1"/>
                        <a:t>instant_bookable</a:t>
                      </a:r>
                      <a:endParaRPr lang="en-US" dirty="0"/>
                    </a:p>
                  </a:txBody>
                  <a:tcPr/>
                </a:tc>
                <a:tc>
                  <a:txBody>
                    <a:bodyPr/>
                    <a:lstStyle/>
                    <a:p>
                      <a:r>
                        <a:rPr lang="en-US" dirty="0"/>
                        <a:t>Whether the listing is instantly bookable via the site/app or not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f</a:t>
                      </a:r>
                    </a:p>
                  </a:txBody>
                  <a:tcPr/>
                </a:tc>
                <a:extLst>
                  <a:ext uri="{0D108BD9-81ED-4DB2-BD59-A6C34878D82A}">
                    <a16:rowId xmlns:a16="http://schemas.microsoft.com/office/drawing/2014/main" val="1994521556"/>
                  </a:ext>
                </a:extLst>
              </a:tr>
              <a:tr h="548501">
                <a:tc>
                  <a:txBody>
                    <a:bodyPr/>
                    <a:lstStyle/>
                    <a:p>
                      <a:r>
                        <a:rPr lang="en-US" dirty="0" err="1"/>
                        <a:t>last_review</a:t>
                      </a:r>
                      <a:endParaRPr lang="en-US" dirty="0"/>
                    </a:p>
                  </a:txBody>
                  <a:tcPr/>
                </a:tc>
                <a:tc>
                  <a:txBody>
                    <a:bodyPr/>
                    <a:lstStyle/>
                    <a:p>
                      <a:r>
                        <a:rPr lang="en-US" dirty="0"/>
                        <a:t>When the last review on that listing has been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 (Date)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9/17/2017, 8/15/2014</a:t>
                      </a:r>
                    </a:p>
                    <a:p>
                      <a:endParaRPr lang="en-US" dirty="0"/>
                    </a:p>
                  </a:txBody>
                  <a:tcPr/>
                </a:tc>
                <a:extLst>
                  <a:ext uri="{0D108BD9-81ED-4DB2-BD59-A6C34878D82A}">
                    <a16:rowId xmlns:a16="http://schemas.microsoft.com/office/drawing/2014/main" val="525072268"/>
                  </a:ext>
                </a:extLst>
              </a:tr>
              <a:tr h="548501">
                <a:tc>
                  <a:txBody>
                    <a:bodyPr/>
                    <a:lstStyle/>
                    <a:p>
                      <a:r>
                        <a:rPr lang="en-US" dirty="0"/>
                        <a:t>latitude</a:t>
                      </a:r>
                    </a:p>
                  </a:txBody>
                  <a:tcPr/>
                </a:tc>
                <a:tc>
                  <a:txBody>
                    <a:bodyPr/>
                    <a:lstStyle/>
                    <a:p>
                      <a:r>
                        <a:rPr lang="en-US" dirty="0"/>
                        <a:t>Latitude measurement of the listing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40.70718752, 34.07368651</a:t>
                      </a:r>
                    </a:p>
                    <a:p>
                      <a:endParaRPr lang="en-US" dirty="0"/>
                    </a:p>
                  </a:txBody>
                  <a:tcPr/>
                </a:tc>
                <a:extLst>
                  <a:ext uri="{0D108BD9-81ED-4DB2-BD59-A6C34878D82A}">
                    <a16:rowId xmlns:a16="http://schemas.microsoft.com/office/drawing/2014/main" val="3471506872"/>
                  </a:ext>
                </a:extLst>
              </a:tr>
            </a:tbl>
          </a:graphicData>
        </a:graphic>
      </p:graphicFrame>
    </p:spTree>
    <p:extLst>
      <p:ext uri="{BB962C8B-B14F-4D97-AF65-F5344CB8AC3E}">
        <p14:creationId xmlns:p14="http://schemas.microsoft.com/office/powerpoint/2010/main" val="2561692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8</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896711209"/>
              </p:ext>
            </p:extLst>
          </p:nvPr>
        </p:nvGraphicFramePr>
        <p:xfrm>
          <a:off x="271319" y="281518"/>
          <a:ext cx="11456337" cy="6126480"/>
        </p:xfrm>
        <a:graphic>
          <a:graphicData uri="http://schemas.openxmlformats.org/drawingml/2006/table">
            <a:tbl>
              <a:tblPr firstRow="1" bandRow="1">
                <a:tableStyleId>{6E25E649-3F16-4E02-A733-19D2CDBF48F0}</a:tableStyleId>
              </a:tblPr>
              <a:tblGrid>
                <a:gridCol w="2183123">
                  <a:extLst>
                    <a:ext uri="{9D8B030D-6E8A-4147-A177-3AD203B41FA5}">
                      <a16:colId xmlns:a16="http://schemas.microsoft.com/office/drawing/2014/main" val="3352320267"/>
                    </a:ext>
                  </a:extLst>
                </a:gridCol>
                <a:gridCol w="3830905">
                  <a:extLst>
                    <a:ext uri="{9D8B030D-6E8A-4147-A177-3AD203B41FA5}">
                      <a16:colId xmlns:a16="http://schemas.microsoft.com/office/drawing/2014/main" val="2531736349"/>
                    </a:ext>
                  </a:extLst>
                </a:gridCol>
                <a:gridCol w="2233011">
                  <a:extLst>
                    <a:ext uri="{9D8B030D-6E8A-4147-A177-3AD203B41FA5}">
                      <a16:colId xmlns:a16="http://schemas.microsoft.com/office/drawing/2014/main" val="1499711913"/>
                    </a:ext>
                  </a:extLst>
                </a:gridCol>
                <a:gridCol w="3209298">
                  <a:extLst>
                    <a:ext uri="{9D8B030D-6E8A-4147-A177-3AD203B41FA5}">
                      <a16:colId xmlns:a16="http://schemas.microsoft.com/office/drawing/2014/main" val="2796839221"/>
                    </a:ext>
                  </a:extLst>
                </a:gridCol>
              </a:tblGrid>
              <a:tr h="313429">
                <a:tc>
                  <a:txBody>
                    <a:bodyPr/>
                    <a:lstStyle/>
                    <a:p>
                      <a:r>
                        <a:rPr lang="en-US" dirty="0"/>
                        <a:t>Variable Name</a:t>
                      </a:r>
                    </a:p>
                  </a:txBody>
                  <a:tcPr/>
                </a:tc>
                <a:tc>
                  <a:txBody>
                    <a:bodyPr/>
                    <a:lstStyle/>
                    <a:p>
                      <a:r>
                        <a:rPr lang="en-US" dirty="0"/>
                        <a:t>Detailed Description</a:t>
                      </a:r>
                    </a:p>
                  </a:txBody>
                  <a:tcPr/>
                </a:tc>
                <a:tc>
                  <a:txBody>
                    <a:bodyPr/>
                    <a:lstStyle/>
                    <a:p>
                      <a:r>
                        <a:rPr lang="en-US" dirty="0"/>
                        <a:t>Unit of Measurement</a:t>
                      </a:r>
                    </a:p>
                  </a:txBody>
                  <a:tcPr/>
                </a:tc>
                <a:tc>
                  <a:txBody>
                    <a:bodyPr/>
                    <a:lstStyle/>
                    <a:p>
                      <a:r>
                        <a:rPr lang="en-US" dirty="0"/>
                        <a:t>Examples</a:t>
                      </a:r>
                    </a:p>
                  </a:txBody>
                  <a:tcPr/>
                </a:tc>
                <a:extLst>
                  <a:ext uri="{0D108BD9-81ED-4DB2-BD59-A6C34878D82A}">
                    <a16:rowId xmlns:a16="http://schemas.microsoft.com/office/drawing/2014/main" val="4179112553"/>
                  </a:ext>
                </a:extLst>
              </a:tr>
              <a:tr h="292060">
                <a:tc>
                  <a:txBody>
                    <a:bodyPr/>
                    <a:lstStyle/>
                    <a:p>
                      <a:r>
                        <a:rPr lang="en-US" dirty="0"/>
                        <a:t>longitude</a:t>
                      </a:r>
                    </a:p>
                  </a:txBody>
                  <a:tcPr/>
                </a:tc>
                <a:tc>
                  <a:txBody>
                    <a:bodyPr/>
                    <a:lstStyle/>
                    <a:p>
                      <a:r>
                        <a:rPr lang="en-US" dirty="0"/>
                        <a:t>Longitude measurement of the listing</a:t>
                      </a:r>
                    </a:p>
                  </a:txBody>
                  <a:tcPr/>
                </a:tc>
                <a:tc>
                  <a:txBody>
                    <a:bodyPr/>
                    <a:lstStyle/>
                    <a:p>
                      <a:r>
                        <a:rPr lang="en-US" dirty="0"/>
                        <a:t>Numeric</a:t>
                      </a:r>
                    </a:p>
                  </a:txBody>
                  <a:tcPr/>
                </a:tc>
                <a:tc>
                  <a:txBody>
                    <a:bodyPr/>
                    <a:lstStyle/>
                    <a:p>
                      <a:r>
                        <a:rPr lang="en-US" dirty="0"/>
                        <a:t> -118.265252, -73.98952737</a:t>
                      </a:r>
                    </a:p>
                  </a:txBody>
                  <a:tcPr/>
                </a:tc>
                <a:extLst>
                  <a:ext uri="{0D108BD9-81ED-4DB2-BD59-A6C34878D82A}">
                    <a16:rowId xmlns:a16="http://schemas.microsoft.com/office/drawing/2014/main" val="78946006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 of the listing</a:t>
                      </a:r>
                    </a:p>
                    <a:p>
                      <a:endParaRPr lang="en-US" dirty="0"/>
                    </a:p>
                  </a:txBody>
                  <a:tcPr/>
                </a:tc>
                <a:tc>
                  <a:txBody>
                    <a:bodyPr/>
                    <a:lstStyle/>
                    <a:p>
                      <a:r>
                        <a:rPr lang="en-US" dirty="0"/>
                        <a:t>Categorical</a:t>
                      </a:r>
                    </a:p>
                    <a:p>
                      <a:endParaRPr lang="en-US" dirty="0"/>
                    </a:p>
                  </a:txBody>
                  <a:tcPr/>
                </a:tc>
                <a:tc>
                  <a:txBody>
                    <a:bodyPr/>
                    <a:lstStyle/>
                    <a:p>
                      <a:r>
                        <a:rPr lang="en-US" dirty="0"/>
                        <a:t>Big PRIVATE room for a group! Hollywood, central, Charming Upper East side apartment</a:t>
                      </a:r>
                    </a:p>
                  </a:txBody>
                  <a:tcPr/>
                </a:tc>
                <a:extLst>
                  <a:ext uri="{0D108BD9-81ED-4DB2-BD59-A6C34878D82A}">
                    <a16:rowId xmlns:a16="http://schemas.microsoft.com/office/drawing/2014/main" val="4205336177"/>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neighbourhood</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listing’s neighborhood</a:t>
                      </a:r>
                    </a:p>
                  </a:txBody>
                  <a:tcPr/>
                </a:tc>
                <a:tc>
                  <a:txBody>
                    <a:bodyPr/>
                    <a:lstStyle/>
                    <a:p>
                      <a:r>
                        <a:rPr lang="en-US" dirty="0"/>
                        <a:t>Categorical</a:t>
                      </a:r>
                    </a:p>
                    <a:p>
                      <a:endParaRPr lang="en-US" dirty="0"/>
                    </a:p>
                  </a:txBody>
                  <a:tcPr/>
                </a:tc>
                <a:tc>
                  <a:txBody>
                    <a:bodyPr/>
                    <a:lstStyle/>
                    <a:p>
                      <a:r>
                        <a:rPr lang="en-US" dirty="0"/>
                        <a:t>Harlem, Glendale</a:t>
                      </a:r>
                    </a:p>
                    <a:p>
                      <a:endParaRPr lang="en-US" dirty="0"/>
                    </a:p>
                  </a:txBody>
                  <a:tcPr/>
                </a:tc>
                <a:extLst>
                  <a:ext uri="{0D108BD9-81ED-4DB2-BD59-A6C34878D82A}">
                    <a16:rowId xmlns:a16="http://schemas.microsoft.com/office/drawing/2014/main" val="2095692900"/>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number_of_reviews</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reviews</a:t>
                      </a:r>
                      <a:r>
                        <a:rPr lang="en-US" baseline="0" dirty="0"/>
                        <a:t> on the</a:t>
                      </a:r>
                      <a:r>
                        <a:rPr lang="en-US" dirty="0"/>
                        <a:t> listing</a:t>
                      </a:r>
                    </a:p>
                    <a:p>
                      <a:endParaRPr lang="en-US" dirty="0"/>
                    </a:p>
                  </a:txBody>
                  <a:tcPr/>
                </a:tc>
                <a:tc>
                  <a:txBody>
                    <a:bodyPr/>
                    <a:lstStyle/>
                    <a:p>
                      <a:r>
                        <a:rPr lang="en-US" dirty="0"/>
                        <a:t>Numeric</a:t>
                      </a:r>
                    </a:p>
                  </a:txBody>
                  <a:tcPr/>
                </a:tc>
                <a:tc>
                  <a:txBody>
                    <a:bodyPr/>
                    <a:lstStyle/>
                    <a:p>
                      <a:r>
                        <a:rPr lang="en-US" dirty="0"/>
                        <a:t>19, 9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71113313"/>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review_socres_rating</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rating for the listing</a:t>
                      </a:r>
                    </a:p>
                    <a:p>
                      <a:endParaRPr lang="en-US" dirty="0"/>
                    </a:p>
                  </a:txBody>
                  <a:tcPr/>
                </a:tc>
                <a:tc>
                  <a:txBody>
                    <a:bodyPr/>
                    <a:lstStyle/>
                    <a:p>
                      <a:r>
                        <a:rPr lang="en-US" dirty="0"/>
                        <a:t>Numeric</a:t>
                      </a:r>
                    </a:p>
                    <a:p>
                      <a:endParaRPr lang="en-US" dirty="0"/>
                    </a:p>
                  </a:txBody>
                  <a:tcPr/>
                </a:tc>
                <a:tc>
                  <a:txBody>
                    <a:bodyPr/>
                    <a:lstStyle/>
                    <a:p>
                      <a:r>
                        <a:rPr lang="en-US" dirty="0"/>
                        <a:t>83, 100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69630118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zipcode</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zipcode</a:t>
                      </a:r>
                      <a:r>
                        <a:rPr lang="en-US" dirty="0"/>
                        <a:t> of the listing</a:t>
                      </a:r>
                    </a:p>
                  </a:txBody>
                  <a:tcPr/>
                </a:tc>
                <a:tc>
                  <a:txBody>
                    <a:bodyPr/>
                    <a:lstStyle/>
                    <a:p>
                      <a:r>
                        <a:rPr lang="en-US" dirty="0"/>
                        <a:t>Numeric</a:t>
                      </a:r>
                    </a:p>
                    <a:p>
                      <a:endParaRPr lang="en-US" dirty="0"/>
                    </a:p>
                  </a:txBody>
                  <a:tcPr/>
                </a:tc>
                <a:tc>
                  <a:txBody>
                    <a:bodyPr/>
                    <a:lstStyle/>
                    <a:p>
                      <a:r>
                        <a:rPr lang="en-US" dirty="0"/>
                        <a:t>10021, 94114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153801960"/>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bedrooms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bedrooms in the listing</a:t>
                      </a:r>
                    </a:p>
                  </a:txBody>
                  <a:tcPr/>
                </a:tc>
                <a:tc>
                  <a:txBody>
                    <a:bodyPr/>
                    <a:lstStyle/>
                    <a:p>
                      <a:r>
                        <a:rPr lang="en-US" dirty="0"/>
                        <a:t>Numeric</a:t>
                      </a:r>
                    </a:p>
                    <a:p>
                      <a:endParaRPr lang="en-US" dirty="0"/>
                    </a:p>
                  </a:txBody>
                  <a:tcPr/>
                </a:tc>
                <a:tc>
                  <a:txBody>
                    <a:bodyPr/>
                    <a:lstStyle/>
                    <a:p>
                      <a:r>
                        <a:rPr lang="en-US" dirty="0"/>
                        <a:t>0, 3</a:t>
                      </a:r>
                    </a:p>
                  </a:txBody>
                  <a:tcPr/>
                </a:tc>
                <a:extLst>
                  <a:ext uri="{0D108BD9-81ED-4DB2-BD59-A6C34878D82A}">
                    <a16:rowId xmlns:a16="http://schemas.microsoft.com/office/drawing/2014/main" val="848376282"/>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beds</a:t>
                      </a:r>
                    </a:p>
                    <a:p>
                      <a:endParaRPr lang="en-US" dirty="0"/>
                    </a:p>
                  </a:txBody>
                  <a:tcPr/>
                </a:tc>
                <a:tc>
                  <a:txBody>
                    <a:bodyPr/>
                    <a:lstStyle/>
                    <a:p>
                      <a:r>
                        <a:rPr lang="en-US" dirty="0"/>
                        <a:t>The number of beds in the listing</a:t>
                      </a:r>
                    </a:p>
                  </a:txBody>
                  <a:tcPr/>
                </a:tc>
                <a:tc>
                  <a:txBody>
                    <a:bodyPr/>
                    <a:lstStyle/>
                    <a:p>
                      <a:r>
                        <a:rPr lang="en-US" dirty="0"/>
                        <a:t>Numeric</a:t>
                      </a:r>
                    </a:p>
                    <a:p>
                      <a:endParaRPr lang="en-US" dirty="0"/>
                    </a:p>
                  </a:txBody>
                  <a:tcPr/>
                </a:tc>
                <a:tc>
                  <a:txBody>
                    <a:bodyPr/>
                    <a:lstStyle/>
                    <a:p>
                      <a:r>
                        <a:rPr lang="en-US" dirty="0"/>
                        <a:t>1, 2</a:t>
                      </a:r>
                    </a:p>
                  </a:txBody>
                  <a:tcPr/>
                </a:tc>
                <a:extLst>
                  <a:ext uri="{0D108BD9-81ED-4DB2-BD59-A6C34878D82A}">
                    <a16:rowId xmlns:a16="http://schemas.microsoft.com/office/drawing/2014/main" val="429719095"/>
                  </a:ext>
                </a:extLst>
              </a:tr>
              <a:tr h="548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category of the listing in the app/website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Categorical</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Budget, Luxury</a:t>
                      </a:r>
                    </a:p>
                  </a:txBody>
                  <a:tcPr/>
                </a:tc>
                <a:extLst>
                  <a:ext uri="{0D108BD9-81ED-4DB2-BD59-A6C34878D82A}">
                    <a16:rowId xmlns:a16="http://schemas.microsoft.com/office/drawing/2014/main" val="1994521556"/>
                  </a:ext>
                </a:extLst>
              </a:tr>
            </a:tbl>
          </a:graphicData>
        </a:graphic>
      </p:graphicFrame>
    </p:spTree>
    <p:extLst>
      <p:ext uri="{BB962C8B-B14F-4D97-AF65-F5344CB8AC3E}">
        <p14:creationId xmlns:p14="http://schemas.microsoft.com/office/powerpoint/2010/main" val="34920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stretch>
            <a:fillRect/>
          </a:stretch>
        </p:blipFill>
        <p:spPr>
          <a:xfrm>
            <a:off x="6994690" y="1121266"/>
            <a:ext cx="4802698" cy="4660385"/>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4150612" y="515400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
        <p:nvSpPr>
          <p:cNvPr id="10" name="Title 1">
            <a:extLst>
              <a:ext uri="{FF2B5EF4-FFF2-40B4-BE49-F238E27FC236}">
                <a16:creationId xmlns:a16="http://schemas.microsoft.com/office/drawing/2014/main" id="{3560F281-4FF6-4617-A809-AC9C15ECF18A}"/>
              </a:ext>
            </a:extLst>
          </p:cNvPr>
          <p:cNvSpPr>
            <a:spLocks noGrp="1"/>
          </p:cNvSpPr>
          <p:nvPr>
            <p:ph type="title"/>
          </p:nvPr>
        </p:nvSpPr>
        <p:spPr>
          <a:xfrm>
            <a:off x="419021" y="293414"/>
            <a:ext cx="5472000" cy="432000"/>
          </a:xfrm>
        </p:spPr>
        <p:txBody>
          <a:bodyPr/>
          <a:lstStyle/>
          <a:p>
            <a:r>
              <a:rPr lang="en-ZA" sz="4000" dirty="0"/>
              <a:t>POPULATION OF DATA</a:t>
            </a:r>
            <a:endParaRPr lang="en-ZA" dirty="0"/>
          </a:p>
        </p:txBody>
      </p:sp>
      <p:sp>
        <p:nvSpPr>
          <p:cNvPr id="13"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88465" y="1274915"/>
            <a:ext cx="6434021" cy="5202422"/>
          </a:xfrm>
        </p:spPr>
        <p:txBody>
          <a:bodyPr/>
          <a:lstStyle/>
          <a:p>
            <a:pPr algn="just" fontAlgn="base"/>
            <a:r>
              <a:rPr lang="en-US" sz="2400" dirty="0">
                <a:latin typeface="+mj-lt"/>
              </a:rPr>
              <a:t>Major cities in the United States -Boston, Chicago, DC, NYC, LA and SF.</a:t>
            </a:r>
          </a:p>
          <a:p>
            <a:pPr algn="just" fontAlgn="base"/>
            <a:r>
              <a:rPr lang="en-US" sz="2400" dirty="0">
                <a:latin typeface="+mj-lt"/>
              </a:rPr>
              <a:t>Not full population and is a sample.</a:t>
            </a:r>
          </a:p>
          <a:p>
            <a:pPr algn="just" fontAlgn="base"/>
            <a:r>
              <a:rPr lang="en-US" sz="2400" dirty="0">
                <a:latin typeface="+mj-lt"/>
              </a:rPr>
              <a:t>Cleaned (30k) blank rows.</a:t>
            </a:r>
          </a:p>
          <a:p>
            <a:pPr algn="just" fontAlgn="base"/>
            <a:r>
              <a:rPr lang="en-US" sz="2400" dirty="0">
                <a:latin typeface="+mj-lt"/>
              </a:rPr>
              <a:t>Remaining 42k data points seem like a random sample from original - cleaned dataset can be classified as representative of the population of interest. </a:t>
            </a:r>
          </a:p>
          <a:p>
            <a:pPr marL="0" indent="0" algn="just">
              <a:buNone/>
            </a:pPr>
            <a:endParaRPr lang="en-ZA" dirty="0">
              <a:solidFill>
                <a:schemeClr val="tx1"/>
              </a:solidFill>
            </a:endParaRPr>
          </a:p>
        </p:txBody>
      </p:sp>
    </p:spTree>
    <p:extLst>
      <p:ext uri="{BB962C8B-B14F-4D97-AF65-F5344CB8AC3E}">
        <p14:creationId xmlns:p14="http://schemas.microsoft.com/office/powerpoint/2010/main" val="3640701659"/>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presentation</Template>
  <TotalTime>0</TotalTime>
  <Words>4269</Words>
  <Application>Microsoft Office PowerPoint</Application>
  <PresentationFormat>Widescreen</PresentationFormat>
  <Paragraphs>511</Paragraphs>
  <Slides>51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Chaparral Pro</vt:lpstr>
      <vt:lpstr>Corbel</vt:lpstr>
      <vt:lpstr>Lithos Pro Regular</vt:lpstr>
      <vt:lpstr>Times New Roman</vt:lpstr>
      <vt:lpstr>Office Theme</vt:lpstr>
      <vt:lpstr>    Airbnb Room Classifications</vt:lpstr>
      <vt:lpstr>PowerPoint Presentation</vt:lpstr>
      <vt:lpstr>“Air-bed and breakfast”  Airbnb  is  an  online  service  which  provides  lodging    Services  to  tourists  without   owning  any real-estate.    E -  commerce    platform   which  allows  homeowners  to  rent  out  their  properties  online.   </vt:lpstr>
      <vt:lpstr>Data Collection and Population    Description of Variables     Studying basic features of data     Descriptive analysis for:            1. Airbnb properties in the U.S.A.            2. Cities with maximum booking            3. Customer review Score analysis on                     basis of number of reviews and cities             4.Timeline for Average Review Score             5. Review score distribution among classes            6. Properties on the basis of owner identity                  verification             7. Review scores for room types on the                   basis of cities                                                      </vt:lpstr>
      <vt:lpstr>DATA COLLECTION</vt:lpstr>
      <vt:lpstr>DESCRIPTION OF VARIABLES</vt:lpstr>
      <vt:lpstr>PowerPoint Presentation</vt:lpstr>
      <vt:lpstr>PowerPoint Presentation</vt:lpstr>
      <vt:lpstr>POPULATION OF DATA</vt:lpstr>
      <vt:lpstr>   Descriptive  Analysis</vt:lpstr>
      <vt:lpstr>1. Airbnb properties in the U.S.A.</vt:lpstr>
      <vt:lpstr>2.Cities of listings with highest reviews</vt:lpstr>
      <vt:lpstr>3. Customer review score analysis </vt:lpstr>
      <vt:lpstr>Count of the scores based on property types in different cities </vt:lpstr>
      <vt:lpstr> 4. Timeline for the average review SCORE</vt:lpstr>
      <vt:lpstr> 5.Review score distribution in cities by different room class </vt:lpstr>
      <vt:lpstr> 6. Average reviews based on identification of host </vt:lpstr>
      <vt:lpstr>7. AVERAGE REVIEW SCORE OF ROOM TYPES BY CITY</vt:lpstr>
      <vt:lpstr>Inferences</vt:lpstr>
      <vt:lpstr>ANALYSIS OF ASSOCIATION BETWEEN VARIABLES</vt:lpstr>
      <vt:lpstr>1. Correlation        Analysing relation between variables  and room  classification  2. Multiple Regression       Determining which variables affect room categorization  3. Hypothesis Testing       Cross-validating if the variables are          significant  enough to support our results  4. Prediction/Forecasting  5. Conclusions                                                      </vt:lpstr>
      <vt:lpstr>Choosing dependent variables</vt:lpstr>
      <vt:lpstr>Choosing explanatory variables </vt:lpstr>
      <vt:lpstr>Choosing EXPLANATORY variables</vt:lpstr>
      <vt:lpstr>Choosing EXPLANATORY variables</vt:lpstr>
      <vt:lpstr>Choosing 5 DEPENDENT variables</vt:lpstr>
      <vt:lpstr>Predictions on explanatory variables</vt:lpstr>
      <vt:lpstr>Predictions on explanatory variables</vt:lpstr>
      <vt:lpstr>Distribution of Class &amp; Number of Accommodates</vt:lpstr>
      <vt:lpstr>Distribution of Class &amp; Number of Bedrooms</vt:lpstr>
      <vt:lpstr>Distribution of Class &amp; TV</vt:lpstr>
      <vt:lpstr>Distribution of Class &amp; Interactive Variables (Bedrooms * Accommodates)          </vt:lpstr>
      <vt:lpstr>Correlation Analysis </vt:lpstr>
      <vt:lpstr>Comparison of Correlation and Predictions </vt:lpstr>
      <vt:lpstr>Logistic Regression Analysis </vt:lpstr>
      <vt:lpstr>  Logistic Regression Analysis </vt:lpstr>
      <vt:lpstr>  Logistic Regression Analysis </vt:lpstr>
      <vt:lpstr>  Logistic Regression Analysis: AMENITIES </vt:lpstr>
      <vt:lpstr>  Logistic Regression Analysis: Amenities </vt:lpstr>
      <vt:lpstr>  Logistic Regression Analysis </vt:lpstr>
      <vt:lpstr>  Logistic Regression Analysis : ACCOMMODATES &amp; Cancellation </vt:lpstr>
      <vt:lpstr>  Logistic Regression Analysis : Bedrooms </vt:lpstr>
      <vt:lpstr>  Logistic Regression Analysis : Interaction (Accommodates*Bedrooms) </vt:lpstr>
      <vt:lpstr>Hypothesis Test : Cancellation</vt:lpstr>
      <vt:lpstr>Hypothesis Test : TV</vt:lpstr>
      <vt:lpstr>Model Evaluation</vt:lpstr>
      <vt:lpstr>  Predictions </vt:lpstr>
      <vt:lpstr>Forecasting</vt:lpstr>
      <vt:lpstr>  Recommendations AND CONCLUSIONS </vt:lpstr>
      <vt:lpstr>  Recommendations AND CONCLUSIONS </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2018-12-02T21:54:09Z</dcterms:created>
  <dcterms:modified xsi:type="dcterms:W3CDTF">2018-12-08T02:49:45Z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